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22.jpg" ContentType="image/jpeg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353" r:id="rId3"/>
    <p:sldId id="355" r:id="rId4"/>
    <p:sldId id="354" r:id="rId5"/>
    <p:sldId id="356" r:id="rId6"/>
    <p:sldId id="361" r:id="rId7"/>
    <p:sldId id="362" r:id="rId8"/>
    <p:sldId id="363" r:id="rId9"/>
    <p:sldId id="364" r:id="rId10"/>
    <p:sldId id="365" r:id="rId11"/>
    <p:sldId id="357" r:id="rId12"/>
    <p:sldId id="366" r:id="rId13"/>
    <p:sldId id="367" r:id="rId14"/>
    <p:sldId id="368" r:id="rId15"/>
    <p:sldId id="257" r:id="rId16"/>
    <p:sldId id="369" r:id="rId17"/>
  </p:sldIdLst>
  <p:sldSz cx="9144000" cy="6858000" type="screen4x3"/>
  <p:notesSz cx="9144000" cy="6858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946" y="-30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B0DDB6-9493-403E-960F-F4B12B967ED2}" type="datetimeFigureOut">
              <a:rPr lang="fr-FR" smtClean="0"/>
              <a:t>16/08/2022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E4B13-142D-4C2C-BA87-0020A7501E2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0390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EDBF90-B97C-4C8A-B2EB-F0A09CE907C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9640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E4B13-142D-4C2C-BA87-0020A7501E2E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1256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35940" y="340868"/>
            <a:ext cx="8072119" cy="5137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435"/>
              </a:lnSpc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chemeClr val="tx1"/>
                </a:solidFill>
                <a:latin typeface="Palladio Uralic"/>
                <a:cs typeface="Palladio Ural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375F92"/>
                </a:solidFill>
                <a:latin typeface="Palladio Uralic"/>
                <a:cs typeface="Palladio Ural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435"/>
              </a:lnSpc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chemeClr val="tx1"/>
                </a:solidFill>
                <a:latin typeface="Palladio Uralic"/>
                <a:cs typeface="Palladio Ural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435"/>
              </a:lnSpc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chemeClr val="tx1"/>
                </a:solidFill>
                <a:latin typeface="Palladio Uralic"/>
                <a:cs typeface="Palladio Ural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435"/>
              </a:lnSpc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435"/>
              </a:lnSpc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88976"/>
            <a:ext cx="1656714" cy="647700"/>
          </a:xfrm>
          <a:custGeom>
            <a:avLst/>
            <a:gdLst/>
            <a:ahLst/>
            <a:cxnLst/>
            <a:rect l="l" t="t" r="r" b="b"/>
            <a:pathLst>
              <a:path w="1656714" h="647700">
                <a:moveTo>
                  <a:pt x="1656588" y="0"/>
                </a:moveTo>
                <a:lnTo>
                  <a:pt x="0" y="0"/>
                </a:lnTo>
                <a:lnTo>
                  <a:pt x="0" y="647700"/>
                </a:lnTo>
                <a:lnTo>
                  <a:pt x="1656588" y="647700"/>
                </a:lnTo>
                <a:lnTo>
                  <a:pt x="1656588" y="0"/>
                </a:lnTo>
                <a:close/>
              </a:path>
            </a:pathLst>
          </a:custGeom>
          <a:solidFill>
            <a:srgbClr val="BCBCBC">
              <a:alpha val="4901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604504" y="6309359"/>
            <a:ext cx="539750" cy="548640"/>
          </a:xfrm>
          <a:custGeom>
            <a:avLst/>
            <a:gdLst/>
            <a:ahLst/>
            <a:cxnLst/>
            <a:rect l="l" t="t" r="r" b="b"/>
            <a:pathLst>
              <a:path w="539750" h="548640">
                <a:moveTo>
                  <a:pt x="539496" y="0"/>
                </a:moveTo>
                <a:lnTo>
                  <a:pt x="0" y="548639"/>
                </a:lnTo>
                <a:lnTo>
                  <a:pt x="539496" y="548639"/>
                </a:lnTo>
                <a:lnTo>
                  <a:pt x="539496" y="0"/>
                </a:lnTo>
                <a:close/>
              </a:path>
            </a:pathLst>
          </a:custGeom>
          <a:solidFill>
            <a:srgbClr val="17375E">
              <a:alpha val="9411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6505956"/>
            <a:ext cx="2627630" cy="288290"/>
          </a:xfrm>
          <a:custGeom>
            <a:avLst/>
            <a:gdLst/>
            <a:ahLst/>
            <a:cxnLst/>
            <a:rect l="l" t="t" r="r" b="b"/>
            <a:pathLst>
              <a:path w="2627630" h="288290">
                <a:moveTo>
                  <a:pt x="2627376" y="0"/>
                </a:moveTo>
                <a:lnTo>
                  <a:pt x="0" y="0"/>
                </a:lnTo>
                <a:lnTo>
                  <a:pt x="0" y="288036"/>
                </a:lnTo>
                <a:lnTo>
                  <a:pt x="2627376" y="288036"/>
                </a:lnTo>
                <a:lnTo>
                  <a:pt x="2627376" y="0"/>
                </a:lnTo>
                <a:close/>
              </a:path>
            </a:pathLst>
          </a:custGeom>
          <a:solidFill>
            <a:srgbClr val="585858">
              <a:alpha val="4901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100059" y="103631"/>
            <a:ext cx="789191" cy="65514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74595" y="1357630"/>
            <a:ext cx="4295140" cy="4679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chemeClr val="tx1"/>
                </a:solidFill>
                <a:latin typeface="Palladio Uralic"/>
                <a:cs typeface="Palladio Ural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94664" y="1183005"/>
            <a:ext cx="8154670" cy="1549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375F92"/>
                </a:solidFill>
                <a:latin typeface="Palladio Uralic"/>
                <a:cs typeface="Palladio Ural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34628" y="6589724"/>
            <a:ext cx="257175" cy="204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435"/>
              </a:lnSpc>
            </a:pPr>
            <a:fld id="{81D60167-4931-47E6-BA6A-407CBD079E47}" type="slidenum">
              <a:rPr dirty="0"/>
              <a:t>‹N°›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1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esseract-ocr.github.io/tessdoc/Documentation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jaided.ai/" TargetMode="External"/><Relationship Id="rId4" Type="http://schemas.openxmlformats.org/officeDocument/2006/relationships/hyperlink" Target="https://github.com/JaidedAI/EasyOC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213351" y="1472286"/>
            <a:ext cx="1515365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0485">
              <a:lnSpc>
                <a:spcPct val="100000"/>
              </a:lnSpc>
              <a:spcBef>
                <a:spcPts val="100"/>
              </a:spcBef>
            </a:pPr>
            <a:r>
              <a:rPr lang="fr-FR" sz="1600" spc="-15" dirty="0" err="1" smtClean="0">
                <a:latin typeface="Georgia"/>
                <a:cs typeface="Georgia"/>
              </a:rPr>
              <a:t>Biware</a:t>
            </a:r>
            <a:r>
              <a:rPr lang="fr-FR" sz="1600" spc="-15" dirty="0" smtClean="0">
                <a:latin typeface="Georgia"/>
                <a:cs typeface="Georgia"/>
              </a:rPr>
              <a:t> solution</a:t>
            </a:r>
            <a:endParaRPr sz="1600" dirty="0">
              <a:latin typeface="Georgia"/>
              <a:cs typeface="Georgi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34372" y="531764"/>
            <a:ext cx="5494344" cy="5844585"/>
            <a:chOff x="234372" y="541000"/>
            <a:chExt cx="5494344" cy="5844585"/>
          </a:xfrm>
        </p:grpSpPr>
        <p:sp>
          <p:nvSpPr>
            <p:cNvPr id="6" name="object 6"/>
            <p:cNvSpPr/>
            <p:nvPr/>
          </p:nvSpPr>
          <p:spPr>
            <a:xfrm>
              <a:off x="234372" y="541000"/>
              <a:ext cx="229323" cy="569064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51460" y="548639"/>
              <a:ext cx="144780" cy="5615940"/>
            </a:xfrm>
            <a:custGeom>
              <a:avLst/>
              <a:gdLst/>
              <a:ahLst/>
              <a:cxnLst/>
              <a:rect l="l" t="t" r="r" b="b"/>
              <a:pathLst>
                <a:path w="144779" h="5615940">
                  <a:moveTo>
                    <a:pt x="144780" y="0"/>
                  </a:moveTo>
                  <a:lnTo>
                    <a:pt x="0" y="0"/>
                  </a:lnTo>
                  <a:lnTo>
                    <a:pt x="0" y="5615940"/>
                  </a:lnTo>
                  <a:lnTo>
                    <a:pt x="144780" y="561594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1262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97180" y="5707380"/>
              <a:ext cx="5431536" cy="67820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23088" y="5733287"/>
              <a:ext cx="5329555" cy="576580"/>
            </a:xfrm>
            <a:custGeom>
              <a:avLst/>
              <a:gdLst/>
              <a:ahLst/>
              <a:cxnLst/>
              <a:rect l="l" t="t" r="r" b="b"/>
              <a:pathLst>
                <a:path w="5329555" h="576579">
                  <a:moveTo>
                    <a:pt x="5329428" y="0"/>
                  </a:moveTo>
                  <a:lnTo>
                    <a:pt x="0" y="0"/>
                  </a:lnTo>
                  <a:lnTo>
                    <a:pt x="0" y="576072"/>
                  </a:lnTo>
                  <a:lnTo>
                    <a:pt x="5329428" y="576072"/>
                  </a:lnTo>
                  <a:lnTo>
                    <a:pt x="5329428" y="0"/>
                  </a:lnTo>
                  <a:close/>
                </a:path>
              </a:pathLst>
            </a:custGeom>
            <a:solidFill>
              <a:srgbClr val="94B3D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3373869" y="2356092"/>
            <a:ext cx="4264025" cy="998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71120">
              <a:lnSpc>
                <a:spcPct val="100000"/>
              </a:lnSpc>
              <a:spcBef>
                <a:spcPts val="105"/>
              </a:spcBef>
            </a:pPr>
            <a:r>
              <a:rPr lang="fr-FR" sz="3200" b="0" dirty="0" err="1" smtClean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 smtClean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 smtClean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 smtClean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b="0" dirty="0">
              <a:ln w="0"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ysClr val="windowText" lastClr="000000"/>
              </a:solidFill>
              <a:effectLst>
                <a:reflection blurRad="6350" stA="53000" endA="300" endPos="35500" dir="5400000" sy="-90000" algn="bl" rotWithShape="0"/>
              </a:effectLst>
              <a:latin typeface="Georgia"/>
              <a:cs typeface="Georgi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82089" y="3716576"/>
            <a:ext cx="5148834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fr-FR" sz="2800" i="1" spc="-10" dirty="0" err="1" smtClean="0">
                <a:solidFill>
                  <a:srgbClr val="404040"/>
                </a:solidFill>
                <a:latin typeface="Palladio Uralic"/>
                <a:cs typeface="Palladio Uralic"/>
              </a:rPr>
              <a:t>work</a:t>
            </a:r>
            <a:r>
              <a:rPr lang="fr-FR" sz="2800" i="1" spc="-10" dirty="0" smtClean="0">
                <a:solidFill>
                  <a:srgbClr val="404040"/>
                </a:solidFill>
                <a:latin typeface="Palladio Uralic"/>
                <a:cs typeface="Palladio Uralic"/>
              </a:rPr>
              <a:t> </a:t>
            </a:r>
            <a:r>
              <a:rPr lang="fr-FR" sz="2800" i="1" spc="-10" dirty="0" err="1" smtClean="0">
                <a:solidFill>
                  <a:srgbClr val="404040"/>
                </a:solidFill>
                <a:latin typeface="Palladio Uralic"/>
                <a:cs typeface="Palladio Uralic"/>
              </a:rPr>
              <a:t>produced</a:t>
            </a:r>
            <a:r>
              <a:rPr lang="fr-FR" sz="2800" i="1" spc="-10" dirty="0" smtClean="0">
                <a:solidFill>
                  <a:srgbClr val="404040"/>
                </a:solidFill>
                <a:latin typeface="Palladio Uralic"/>
                <a:cs typeface="Palladio Uralic"/>
              </a:rPr>
              <a:t> by Daoud Aymen</a:t>
            </a:r>
            <a:endParaRPr sz="2800" dirty="0">
              <a:latin typeface="Palladio Uralic"/>
              <a:cs typeface="Palladio Uralic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839592" y="4396975"/>
            <a:ext cx="3462654" cy="318036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560"/>
              </a:spcBef>
            </a:pPr>
            <a:endParaRPr sz="1600" dirty="0">
              <a:latin typeface="Carlito"/>
              <a:cs typeface="Carlit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74370" y="5755640"/>
            <a:ext cx="491998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95"/>
              </a:spcBef>
            </a:pPr>
            <a:r>
              <a:rPr lang="fr-FR" sz="1600" b="1" spc="-5" dirty="0" err="1" smtClean="0">
                <a:latin typeface="Carlito"/>
                <a:cs typeface="Carlito"/>
              </a:rPr>
              <a:t>work</a:t>
            </a:r>
            <a:r>
              <a:rPr lang="fr-FR" sz="1600" b="1" spc="-5" dirty="0" smtClean="0">
                <a:latin typeface="Carlito"/>
                <a:cs typeface="Carlito"/>
              </a:rPr>
              <a:t> </a:t>
            </a:r>
            <a:r>
              <a:rPr lang="fr-FR" sz="1600" b="1" spc="-5" dirty="0" err="1" smtClean="0">
                <a:latin typeface="Carlito"/>
                <a:cs typeface="Carlito"/>
              </a:rPr>
              <a:t>supervised</a:t>
            </a:r>
            <a:r>
              <a:rPr lang="fr-FR" sz="1600" b="1" spc="-5" dirty="0" smtClean="0">
                <a:latin typeface="Carlito"/>
                <a:cs typeface="Carlito"/>
              </a:rPr>
              <a:t> by : Nadia </a:t>
            </a:r>
            <a:r>
              <a:rPr lang="fr-FR" sz="1600" b="1" spc="-5" dirty="0" err="1" smtClean="0">
                <a:latin typeface="Carlito"/>
                <a:cs typeface="Carlito"/>
              </a:rPr>
              <a:t>Jmour</a:t>
            </a:r>
            <a:r>
              <a:rPr lang="fr-FR" sz="1600" b="1" spc="-5" dirty="0" smtClean="0">
                <a:latin typeface="Carlito"/>
                <a:cs typeface="Carlito"/>
              </a:rPr>
              <a:t> PHD </a:t>
            </a:r>
            <a:r>
              <a:rPr lang="fr-FR" sz="1600" b="1" spc="-5" dirty="0" err="1" smtClean="0">
                <a:latin typeface="Carlito"/>
                <a:cs typeface="Carlito"/>
              </a:rPr>
              <a:t>specialist</a:t>
            </a:r>
            <a:r>
              <a:rPr lang="fr-FR" sz="1600" b="1" spc="-5" dirty="0" smtClean="0">
                <a:latin typeface="Carlito"/>
                <a:cs typeface="Carlito"/>
              </a:rPr>
              <a:t> in AI</a:t>
            </a:r>
            <a:endParaRPr sz="1600" dirty="0">
              <a:latin typeface="Carlito"/>
              <a:cs typeface="Carlito"/>
            </a:endParaRPr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6183" y="402587"/>
            <a:ext cx="1069699" cy="10696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13159"/>
            <a:ext cx="52552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7200" y="1126653"/>
            <a:ext cx="8305800" cy="412677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469265" marR="0" lvl="0" indent="-457200" algn="l" defTabSz="914400" rtl="0" eaLnBrk="1" fontAlgn="auto" latinLnBrk="0" hangingPunct="1">
              <a:lnSpc>
                <a:spcPct val="100000"/>
              </a:lnSpc>
              <a:spcBef>
                <a:spcPts val="81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2800" b="1" spc="-5" noProof="0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We</a:t>
            </a:r>
            <a:r>
              <a:rPr lang="fr-FR" sz="2800" b="1" spc="-5" noProof="0" dirty="0" smtClean="0">
                <a:solidFill>
                  <a:srgbClr val="375F92"/>
                </a:solidFill>
                <a:latin typeface="Palladio Uralic"/>
                <a:cs typeface="Palladio Uralic"/>
              </a:rPr>
              <a:t> do the </a:t>
            </a:r>
            <a:r>
              <a:rPr lang="fr-FR" sz="2800" b="1" spc="-5" noProof="0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same</a:t>
            </a:r>
            <a:r>
              <a:rPr lang="fr-FR" sz="2800" b="1" spc="-5" noProof="0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  <a:r>
              <a:rPr lang="fr-FR" sz="2800" b="1" spc="-5" noProof="0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approach</a:t>
            </a:r>
            <a:r>
              <a:rPr lang="fr-FR" sz="2800" b="1" spc="-5" noProof="0" dirty="0" smtClean="0">
                <a:solidFill>
                  <a:srgbClr val="375F92"/>
                </a:solidFill>
                <a:latin typeface="Palladio Uralic"/>
                <a:cs typeface="Palladio Uralic"/>
              </a:rPr>
              <a:t> for </a:t>
            </a:r>
            <a:r>
              <a:rPr lang="fr-FR" sz="2800" b="1" spc="-5" noProof="0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english</a:t>
            </a:r>
            <a:r>
              <a:rPr lang="fr-FR" sz="2800" b="1" spc="-5" noProof="0" dirty="0" smtClean="0">
                <a:solidFill>
                  <a:srgbClr val="375F92"/>
                </a:solidFill>
                <a:latin typeface="Palladio Uralic"/>
                <a:cs typeface="Palladio Uralic"/>
              </a:rPr>
              <a:t> ID and french ID </a:t>
            </a:r>
            <a:endParaRPr kumimoji="0" lang="fr-FR" sz="2800" b="1" i="0" u="none" strike="noStrike" kern="1200" cap="none" spc="-5" normalizeH="0" noProof="0" dirty="0" smtClean="0">
              <a:ln>
                <a:noFill/>
              </a:ln>
              <a:solidFill>
                <a:srgbClr val="375F92"/>
              </a:solidFill>
              <a:effectLst/>
              <a:uLnTx/>
              <a:uFillTx/>
              <a:latin typeface="Palladio Uralic"/>
              <a:ea typeface="+mn-ea"/>
              <a:cs typeface="Palladio Uralic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en-US" sz="2000" spc="1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03" y="2132860"/>
            <a:ext cx="3333044" cy="350594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425" y="1918021"/>
            <a:ext cx="5418790" cy="379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292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40868"/>
            <a:ext cx="50266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2401" y="959231"/>
            <a:ext cx="8939402" cy="1151596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355600" marR="0" lvl="0" indent="-343535" algn="l" defTabSz="914400" rtl="0" eaLnBrk="1" fontAlgn="auto" latinLnBrk="0" hangingPunct="1">
              <a:lnSpc>
                <a:spcPct val="100000"/>
              </a:lnSpc>
              <a:spcBef>
                <a:spcPts val="819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r>
              <a:rPr kumimoji="0" lang="fr-FR" sz="2800" b="1" i="0" u="none" strike="noStrike" kern="1200" cap="none" spc="-5" normalizeH="0" baseline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Compare the </a:t>
            </a:r>
            <a:r>
              <a:rPr kumimoji="0" lang="fr-FR" sz="2800" b="1" i="0" u="none" strike="noStrike" kern="1200" cap="none" spc="-5" normalizeH="0" baseline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results</a:t>
            </a:r>
            <a:endParaRPr lang="en-US" sz="2000" spc="10" dirty="0">
              <a:solidFill>
                <a:prstClr val="black"/>
              </a:solidFill>
              <a:latin typeface="Georgia"/>
              <a:cs typeface="Georgia"/>
            </a:endParaRPr>
          </a:p>
          <a:p>
            <a:endParaRPr lang="en-US" sz="200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2104" y="53588"/>
            <a:ext cx="2181896" cy="1374311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5"/>
          <a:srcRect t="-275" r="32933" b="275"/>
          <a:stretch/>
        </p:blipFill>
        <p:spPr>
          <a:xfrm>
            <a:off x="381000" y="1535029"/>
            <a:ext cx="2286000" cy="3682303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81000" y="5362626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Pytesseract</a:t>
            </a:r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999" y="1533303"/>
            <a:ext cx="2522439" cy="3684029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5671959" y="5374202"/>
            <a:ext cx="150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EasyOCR</a:t>
            </a:r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2723" y="1547158"/>
            <a:ext cx="2521053" cy="3670174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3371999" y="5428999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PaddleOCR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0363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40868"/>
            <a:ext cx="50266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2401" y="959231"/>
            <a:ext cx="8939402" cy="1151596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355600" marR="0" lvl="0" indent="-343535" algn="l" defTabSz="914400" rtl="0" eaLnBrk="1" fontAlgn="auto" latinLnBrk="0" hangingPunct="1">
              <a:lnSpc>
                <a:spcPct val="100000"/>
              </a:lnSpc>
              <a:spcBef>
                <a:spcPts val="819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r>
              <a:rPr kumimoji="0" lang="fr-FR" sz="2800" b="1" i="0" u="none" strike="noStrike" kern="1200" cap="none" spc="-5" normalizeH="0" baseline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Compare the </a:t>
            </a:r>
            <a:r>
              <a:rPr kumimoji="0" lang="fr-FR" sz="2800" b="1" i="0" u="none" strike="noStrike" kern="1200" cap="none" spc="-5" normalizeH="0" baseline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results</a:t>
            </a:r>
            <a:endParaRPr lang="en-US" sz="2000" spc="10" dirty="0">
              <a:solidFill>
                <a:prstClr val="black"/>
              </a:solidFill>
              <a:latin typeface="Georgia"/>
              <a:cs typeface="Georgia"/>
            </a:endParaRPr>
          </a:p>
          <a:p>
            <a:endParaRPr lang="en-US" sz="200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67340" y="5911902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Pytesseract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6679144" y="5914211"/>
            <a:ext cx="150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EasyOCR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3371999" y="5914211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PaddleOCR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2019" y="1774039"/>
            <a:ext cx="3299746" cy="3901778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391" y="1740233"/>
            <a:ext cx="2148897" cy="3971909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1145" y="371504"/>
            <a:ext cx="2082855" cy="1457296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7"/>
          <a:srcRect r="14075"/>
          <a:stretch/>
        </p:blipFill>
        <p:spPr>
          <a:xfrm>
            <a:off x="2980089" y="1622481"/>
            <a:ext cx="2882749" cy="405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00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40868"/>
            <a:ext cx="50266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2401" y="959231"/>
            <a:ext cx="8939402" cy="1151596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355600" marR="0" lvl="0" indent="-343535" algn="l" defTabSz="914400" rtl="0" eaLnBrk="1" fontAlgn="auto" latinLnBrk="0" hangingPunct="1">
              <a:lnSpc>
                <a:spcPct val="100000"/>
              </a:lnSpc>
              <a:spcBef>
                <a:spcPts val="819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r>
              <a:rPr kumimoji="0" lang="fr-FR" sz="2800" b="1" i="0" u="none" strike="noStrike" kern="1200" cap="none" spc="-5" normalizeH="0" baseline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Compare the </a:t>
            </a:r>
            <a:r>
              <a:rPr kumimoji="0" lang="fr-FR" sz="2800" b="1" i="0" u="none" strike="noStrike" kern="1200" cap="none" spc="-5" normalizeH="0" baseline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results</a:t>
            </a:r>
            <a:endParaRPr lang="en-US" sz="2000" spc="10" dirty="0">
              <a:solidFill>
                <a:prstClr val="black"/>
              </a:solidFill>
              <a:latin typeface="Georgia"/>
              <a:cs typeface="Georgia"/>
            </a:endParaRPr>
          </a:p>
          <a:p>
            <a:endParaRPr lang="en-US" sz="200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67340" y="5911902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Pytesseract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6679144" y="5914211"/>
            <a:ext cx="150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EasyOCR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3371999" y="5914211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PaddleOCR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8323" y="518033"/>
            <a:ext cx="2402032" cy="146316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81" y="1995038"/>
            <a:ext cx="2501538" cy="2729362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0844" y="1994337"/>
            <a:ext cx="2187130" cy="3292125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9330" y="2743200"/>
            <a:ext cx="2514818" cy="270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855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26" y="3200400"/>
            <a:ext cx="2339873" cy="2411102"/>
          </a:xfrm>
          <a:prstGeom prst="rect">
            <a:avLst/>
          </a:prstGeom>
        </p:spPr>
      </p:pic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62000" y="826456"/>
            <a:ext cx="8154670" cy="307777"/>
          </a:xfrm>
        </p:spPr>
        <p:txBody>
          <a:bodyPr/>
          <a:lstStyle/>
          <a:p>
            <a:r>
              <a:rPr lang="fr-FR" dirty="0" err="1" smtClean="0"/>
              <a:t>Examples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100% </a:t>
            </a:r>
            <a:r>
              <a:rPr lang="fr-FR" dirty="0" err="1" smtClean="0"/>
              <a:t>Accuracy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0" y="304800"/>
            <a:ext cx="3558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240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240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240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lang="fr-FR" sz="24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07" y="1134233"/>
            <a:ext cx="2548498" cy="220450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1111373"/>
            <a:ext cx="3331324" cy="209061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0" y="3581400"/>
            <a:ext cx="3105150" cy="142875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7108" y="8388"/>
            <a:ext cx="1066892" cy="10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674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7656" y="267827"/>
            <a:ext cx="3300729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smtClean="0">
                <a:ln w="0"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Conclusion</a:t>
            </a:r>
            <a:endParaRPr sz="3200" b="0" dirty="0">
              <a:ln w="0"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effectLst>
                <a:reflection blurRad="6350" stA="53000" endA="300" endPos="35500" dir="5400000" sy="-90000" algn="bl" rotWithShape="0"/>
              </a:effectLst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5"/>
              </a:lnSpc>
            </a:pPr>
            <a:fld id="{81D60167-4931-47E6-BA6A-407CBD079E47}" type="slidenum">
              <a:rPr dirty="0"/>
              <a:t>15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35940" y="1129664"/>
            <a:ext cx="8074660" cy="4265911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fr-FR" sz="24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How </a:t>
            </a: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we</a:t>
            </a:r>
            <a:r>
              <a:rPr lang="fr-FR" sz="24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can</a:t>
            </a:r>
            <a:r>
              <a:rPr lang="fr-FR" sz="24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expalin</a:t>
            </a:r>
            <a:r>
              <a:rPr lang="fr-FR" sz="24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the </a:t>
            </a: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errors</a:t>
            </a:r>
            <a:endParaRPr sz="2400" dirty="0">
              <a:latin typeface="Palladio Uralic"/>
              <a:cs typeface="Palladio Uralic"/>
            </a:endParaRPr>
          </a:p>
          <a:p>
            <a:pPr marL="756285" lvl="1" indent="-287020">
              <a:lnSpc>
                <a:spcPct val="100000"/>
              </a:lnSpc>
              <a:spcBef>
                <a:spcPts val="465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lang="fr-FR" sz="1800" dirty="0" err="1" smtClean="0">
                <a:latin typeface="Georgia"/>
                <a:cs typeface="Georgia"/>
              </a:rPr>
              <a:t>Different</a:t>
            </a:r>
            <a:r>
              <a:rPr lang="fr-FR" sz="1800" dirty="0" smtClean="0">
                <a:latin typeface="Georgia"/>
                <a:cs typeface="Georgia"/>
              </a:rPr>
              <a:t> </a:t>
            </a:r>
            <a:r>
              <a:rPr lang="fr-FR" sz="1800" dirty="0" err="1" smtClean="0">
                <a:latin typeface="Georgia"/>
                <a:cs typeface="Georgia"/>
              </a:rPr>
              <a:t>Language</a:t>
            </a:r>
            <a:r>
              <a:rPr lang="fr-FR" sz="1800" dirty="0" smtClean="0">
                <a:latin typeface="Georgia"/>
                <a:cs typeface="Georgia"/>
              </a:rPr>
              <a:t> in one image</a:t>
            </a:r>
            <a:endParaRPr sz="1800" dirty="0">
              <a:latin typeface="Georgia"/>
              <a:cs typeface="Georgia"/>
            </a:endParaRPr>
          </a:p>
          <a:p>
            <a:pPr marL="756285" lvl="1" indent="-287020">
              <a:lnSpc>
                <a:spcPct val="100000"/>
              </a:lnSpc>
              <a:spcBef>
                <a:spcPts val="434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lang="fr-FR" sz="1800" spc="-10" dirty="0" err="1" smtClean="0">
                <a:latin typeface="Georgia"/>
                <a:cs typeface="Georgia"/>
              </a:rPr>
              <a:t>Blurry</a:t>
            </a:r>
            <a:r>
              <a:rPr lang="fr-FR" sz="1800" spc="-10" dirty="0" smtClean="0">
                <a:latin typeface="Georgia"/>
                <a:cs typeface="Georgia"/>
              </a:rPr>
              <a:t> image</a:t>
            </a:r>
            <a:endParaRPr sz="1800" dirty="0">
              <a:latin typeface="Georgia"/>
              <a:cs typeface="Georgia"/>
            </a:endParaRPr>
          </a:p>
          <a:p>
            <a:pPr marL="756285" lvl="1" indent="-287020">
              <a:lnSpc>
                <a:spcPct val="100000"/>
              </a:lnSpc>
              <a:spcBef>
                <a:spcPts val="430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lang="fr-FR" sz="1800" spc="-20" dirty="0" err="1" smtClean="0">
                <a:latin typeface="Georgia"/>
                <a:cs typeface="Georgia"/>
              </a:rPr>
              <a:t>Using</a:t>
            </a:r>
            <a:r>
              <a:rPr lang="fr-FR" sz="1800" spc="-20" dirty="0" smtClean="0">
                <a:latin typeface="Georgia"/>
                <a:cs typeface="Georgia"/>
              </a:rPr>
              <a:t> </a:t>
            </a:r>
            <a:r>
              <a:rPr lang="fr-FR" sz="1800" spc="-20" dirty="0" err="1" smtClean="0">
                <a:latin typeface="Georgia"/>
                <a:cs typeface="Georgia"/>
              </a:rPr>
              <a:t>special</a:t>
            </a:r>
            <a:r>
              <a:rPr lang="fr-FR" sz="1800" spc="-20" dirty="0" smtClean="0">
                <a:latin typeface="Georgia"/>
                <a:cs typeface="Georgia"/>
              </a:rPr>
              <a:t> style or </a:t>
            </a:r>
            <a:r>
              <a:rPr lang="fr-FR" sz="1800" spc="-20" dirty="0" err="1" smtClean="0">
                <a:latin typeface="Georgia"/>
                <a:cs typeface="Georgia"/>
              </a:rPr>
              <a:t>small</a:t>
            </a:r>
            <a:r>
              <a:rPr lang="fr-FR" sz="1800" spc="-20" dirty="0" smtClean="0">
                <a:latin typeface="Georgia"/>
                <a:cs typeface="Georgia"/>
              </a:rPr>
              <a:t> size for </a:t>
            </a:r>
            <a:r>
              <a:rPr lang="fr-FR" sz="1800" spc="-20" dirty="0" err="1" smtClean="0">
                <a:latin typeface="Georgia"/>
                <a:cs typeface="Georgia"/>
              </a:rPr>
              <a:t>caracters</a:t>
            </a:r>
            <a:endParaRPr sz="1800" dirty="0">
              <a:latin typeface="Georgia"/>
              <a:cs typeface="Georgia"/>
            </a:endParaRPr>
          </a:p>
          <a:p>
            <a:pPr lvl="1">
              <a:lnSpc>
                <a:spcPct val="100000"/>
              </a:lnSpc>
            </a:pPr>
            <a:endParaRPr sz="2100" dirty="0">
              <a:latin typeface="Georgia"/>
              <a:cs typeface="Georgia"/>
            </a:endParaRPr>
          </a:p>
          <a:p>
            <a:pPr marL="355600" indent="-343535">
              <a:lnSpc>
                <a:spcPct val="100000"/>
              </a:lnSpc>
              <a:spcBef>
                <a:spcPts val="1610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PaddleOCR</a:t>
            </a:r>
            <a:r>
              <a:rPr lang="fr-FR" sz="24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give</a:t>
            </a:r>
            <a:r>
              <a:rPr lang="fr-FR" sz="24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the best </a:t>
            </a: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result</a:t>
            </a:r>
            <a:r>
              <a:rPr lang="fr-FR" sz="24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especially</a:t>
            </a:r>
            <a:r>
              <a:rPr lang="fr-FR" sz="24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in </a:t>
            </a: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english</a:t>
            </a:r>
            <a:r>
              <a:rPr lang="fr-FR" sz="24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and french ID-</a:t>
            </a:r>
            <a:r>
              <a:rPr lang="fr-FR" sz="24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Card</a:t>
            </a:r>
            <a:endParaRPr sz="2400" dirty="0">
              <a:latin typeface="Palladio Uralic"/>
              <a:cs typeface="Palladio Uralic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375F92"/>
              </a:buClr>
              <a:buFont typeface="Arial"/>
              <a:buChar char="•"/>
            </a:pPr>
            <a:endParaRPr sz="3400" dirty="0">
              <a:latin typeface="Palladio Uralic"/>
              <a:cs typeface="Palladio Uralic"/>
            </a:endParaRPr>
          </a:p>
          <a:p>
            <a:pPr marL="355600" indent="-343535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fr-FR" sz="2400" b="1" dirty="0" smtClean="0">
                <a:solidFill>
                  <a:srgbClr val="375F92"/>
                </a:solidFill>
                <a:latin typeface="Palladio Uralic"/>
                <a:cs typeface="Palladio Uralic"/>
              </a:rPr>
              <a:t>Solution</a:t>
            </a:r>
            <a:endParaRPr sz="2400" dirty="0">
              <a:latin typeface="Palladio Uralic"/>
              <a:cs typeface="Palladio Uralic"/>
            </a:endParaRPr>
          </a:p>
          <a:p>
            <a:pPr lvl="1">
              <a:lnSpc>
                <a:spcPct val="100000"/>
              </a:lnSpc>
              <a:spcBef>
                <a:spcPts val="20"/>
              </a:spcBef>
              <a:buChar char="–"/>
            </a:pPr>
            <a:r>
              <a:rPr lang="fr-FR" dirty="0" err="1" smtClean="0">
                <a:latin typeface="Georgia" panose="02040502050405020303" pitchFamily="18" charset="0"/>
                <a:cs typeface="Georgia"/>
              </a:rPr>
              <a:t>Improve</a:t>
            </a:r>
            <a:r>
              <a:rPr lang="fr-FR" dirty="0" smtClean="0">
                <a:latin typeface="Georgia" panose="02040502050405020303" pitchFamily="18" charset="0"/>
                <a:cs typeface="Georgia"/>
              </a:rPr>
              <a:t> the </a:t>
            </a:r>
            <a:r>
              <a:rPr lang="fr-FR" dirty="0" err="1" smtClean="0">
                <a:latin typeface="Georgia" panose="02040502050405020303" pitchFamily="18" charset="0"/>
                <a:cs typeface="Georgia"/>
              </a:rPr>
              <a:t>deep</a:t>
            </a:r>
            <a:r>
              <a:rPr lang="fr-FR" dirty="0" smtClean="0">
                <a:latin typeface="Georgia" panose="02040502050405020303" pitchFamily="18" charset="0"/>
                <a:cs typeface="Georgia"/>
              </a:rPr>
              <a:t> </a:t>
            </a:r>
            <a:r>
              <a:rPr lang="fr-FR" dirty="0" err="1" smtClean="0">
                <a:latin typeface="Georgia" panose="02040502050405020303" pitchFamily="18" charset="0"/>
                <a:cs typeface="Georgia"/>
              </a:rPr>
              <a:t>learning</a:t>
            </a:r>
            <a:r>
              <a:rPr lang="fr-FR" dirty="0" smtClean="0">
                <a:latin typeface="Georgia" panose="02040502050405020303" pitchFamily="18" charset="0"/>
                <a:cs typeface="Georgia"/>
              </a:rPr>
              <a:t> structure</a:t>
            </a:r>
          </a:p>
          <a:p>
            <a:pPr lvl="1">
              <a:lnSpc>
                <a:spcPct val="100000"/>
              </a:lnSpc>
              <a:spcBef>
                <a:spcPts val="20"/>
              </a:spcBef>
              <a:buChar char="–"/>
            </a:pPr>
            <a:r>
              <a:rPr lang="fr-FR" dirty="0" smtClean="0">
                <a:latin typeface="Georgia" panose="02040502050405020303" pitchFamily="18" charset="0"/>
                <a:cs typeface="Georgia"/>
              </a:rPr>
              <a:t>Use </a:t>
            </a:r>
            <a:r>
              <a:rPr lang="fr-FR" dirty="0" err="1" smtClean="0">
                <a:latin typeface="Georgia" panose="02040502050405020303" pitchFamily="18" charset="0"/>
                <a:cs typeface="Georgia"/>
              </a:rPr>
              <a:t>MicroAzure</a:t>
            </a:r>
            <a:r>
              <a:rPr lang="fr-FR" dirty="0" smtClean="0">
                <a:latin typeface="Georgia" panose="02040502050405020303" pitchFamily="18" charset="0"/>
                <a:cs typeface="Georgia"/>
              </a:rPr>
              <a:t> cognitive services for OCR</a:t>
            </a:r>
            <a:endParaRPr sz="2400" dirty="0">
              <a:latin typeface="Palladio Uralic"/>
              <a:cs typeface="Palladio Uralic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108" y="28966"/>
            <a:ext cx="1066892" cy="107298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7656" y="267827"/>
            <a:ext cx="3300729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smtClean="0">
                <a:ln w="0"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Conclusion</a:t>
            </a:r>
            <a:endParaRPr sz="3200" b="0" dirty="0">
              <a:ln w="0"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effectLst>
                <a:reflection blurRad="6350" stA="53000" endA="300" endPos="35500" dir="5400000" sy="-90000" algn="bl" rotWithShape="0"/>
              </a:effectLst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35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35940" y="1129664"/>
            <a:ext cx="8074660" cy="4124847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  <a:buClr>
                <a:srgbClr val="375F92"/>
              </a:buClr>
              <a:buFont typeface="Arial"/>
              <a:buChar char="•"/>
            </a:pPr>
            <a:endParaRPr lang="fr-FR" sz="3400" dirty="0" smtClean="0">
              <a:latin typeface="Palladio Uralic"/>
              <a:cs typeface="Palladio Uralic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375F92"/>
              </a:buClr>
              <a:buFont typeface="Arial"/>
              <a:buChar char="•"/>
            </a:pPr>
            <a:endParaRPr lang="fr-FR" sz="3400" dirty="0">
              <a:latin typeface="Palladio Uralic"/>
              <a:cs typeface="Palladio Uralic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375F92"/>
              </a:buClr>
              <a:buFont typeface="Arial"/>
              <a:buChar char="•"/>
            </a:pPr>
            <a:endParaRPr lang="fr-FR" sz="3400" dirty="0" smtClean="0">
              <a:latin typeface="Palladio Uralic"/>
              <a:cs typeface="Palladio Uralic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375F92"/>
              </a:buClr>
              <a:buFont typeface="Arial"/>
              <a:buChar char="•"/>
            </a:pPr>
            <a:endParaRPr lang="fr-FR" sz="3400" dirty="0">
              <a:latin typeface="Palladio Uralic"/>
              <a:cs typeface="Palladio Uralic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375F92"/>
              </a:buClr>
              <a:buFont typeface="Arial"/>
              <a:buChar char="•"/>
            </a:pPr>
            <a:endParaRPr lang="fr-FR" sz="3400" dirty="0" smtClean="0">
              <a:latin typeface="Palladio Uralic"/>
              <a:cs typeface="Palladio Uralic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375F92"/>
              </a:buClr>
              <a:buFont typeface="Arial"/>
              <a:buChar char="•"/>
            </a:pPr>
            <a:endParaRPr lang="fr-FR" sz="3400" dirty="0">
              <a:latin typeface="Palladio Uralic"/>
              <a:cs typeface="Palladio Uralic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375F92"/>
              </a:buClr>
              <a:buFont typeface="Arial"/>
              <a:buChar char="•"/>
            </a:pPr>
            <a:endParaRPr sz="3400" dirty="0">
              <a:latin typeface="Palladio Uralic"/>
              <a:cs typeface="Palladio Uralic"/>
            </a:endParaRPr>
          </a:p>
          <a:p>
            <a:pPr marL="12065">
              <a:lnSpc>
                <a:spcPct val="100000"/>
              </a:lnSpc>
              <a:spcBef>
                <a:spcPts val="5"/>
              </a:spcBef>
              <a:tabLst>
                <a:tab pos="355600" algn="l"/>
                <a:tab pos="356235" algn="l"/>
              </a:tabLst>
            </a:pPr>
            <a:endParaRPr sz="2400" dirty="0">
              <a:latin typeface="Palladio Uralic"/>
              <a:cs typeface="Palladio Uralic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108" y="28966"/>
            <a:ext cx="1066892" cy="1072989"/>
          </a:xfrm>
          <a:prstGeom prst="rect">
            <a:avLst/>
          </a:prstGeom>
        </p:spPr>
      </p:pic>
      <p:sp>
        <p:nvSpPr>
          <p:cNvPr id="5" name="AutoShape 2" descr="data:image/png;base64,iVBORw0KGgoAAAANSUhEUgAAA20AAADRCAYAAABfElpZAAAABHNCSVQICAgIfAhkiAAAAAlwSFlzAAALEgAACxIB0t1+/AAAADh0RVh0U29mdHdhcmUAbWF0cGxvdGxpYiB2ZXJzaW9uMy4yLjIsIGh0dHA6Ly9tYXRwbG90bGliLm9yZy+WH4yJAAAgAElEQVR4nOy9Waxl2Xnf91vjns5wpxq7eqIodpOUKMkhRdlRYjuyASMwIASBgDiIkwCxBT3kOdCjgCBwlOExQKBASRAkiAMEQWDFgmNZcQhLiiRSoihZFIdudnV1Vddwh3PPtIc15mHfqu6mmqIcqM12Z/8Kt1B377PPXmedfU6t//6+7/+JnDMTExMTExMTExMTExMTH07k93oAExMTExMTExMTExMTE9+ZSbRNTExMTExMTExMTEx8iJlE28TExMTExMTExMTExIeYSbRNTExMTExMTExMTEx8iJlE28TExMTExMTExMTExIeYSbRNTExMTExMTExMTEx8iPnARJsQ4q8JIb4uhHhNCPGzH9R5JiYmJiYmJiYmJiYmPsqID6JPmxBCAd8A/ipwH/gi8Ddyzl/9Mz/ZxMTExMTExMTExMTER5gPKtL2o8BrOedv5Zwd8HeBn/yAzjUxMTExMTExMTExMfGR5YMSbc8Bb73r9/tX2yYmJiYmJiYmJiYmJib+GdDfqxMLIX4a+GmApmn+pVdfffVPPiBncs7EGIkp/QmPA8S7jhEgrjY8TQQVf+yBf8JzvXPAezbmd07ynoc83S7IjCd/v/TT73Le70J+9rdAXJ0G+I7/JoMQ3zY13z6S73Ts+4363Y/9tjG9M9fvPsP7TuT7bvnjs5WvplC892TvN4X523aKd3799hH8aZKC/9gpvu25vv2x+V1XxdMJeu88fbezvvuM7zeD4/v99GHPzvftb9az/e/a9J45e89Ix2v1Xb/nd872rud4Z9v48Ks9WXzb6d/5BDzb8m3v17uviPfb9t797zyfUgopFUK8c5R4v+tgYmJi4gPk7OyMg4MDtP6eLaEmJiY+gjx69IgHDx6c5Zyvvd/+D+ob5wHw/Lt+v3O17Rk5518AfgHgs5/9bP7Sl770dM+4yCORciKFzOVqzZd///f5yh99jawU+ITWGuccWmtyTEghEEaz73tKqUBAkJC8gwQxZ2xZApnoHeOyUFIUJc45iqJACEGIEYQc16QpIgQ478gZQs4czGoG58lCEUKgLAzeB5qyYLvdkaUmpciyaeiGAVtYgg+knBAIUkrYwhJjIsZAWZYIMS6OBx8QQhK8pywKpBBsNhtm84bClvR9R8oZNziU1lhrCfseL6EqCnLK9NGjMmx9T1WUHJQ1vQRiwrUdOSZsWYCSpJwgZVyKxBg5LGesux0zXSClZMiBREZKgVKSGAJCCLQu2PcdUgiIibIsSWS0VOwHh5QZQ0Kbgn0fMBJiCADjmEMgC0FMmZwSZWGJIRBSIKfMrJrhfCTniHMd82aG95EkIKRIVde4YSCRSTEipESrghg8hdVXwh6ElCgJioySGXW1wO9cQijJMAwoISltQYiJvg8gBFJLckrjcytBlkDO1EUJOaKlIDiHlAqHICuJdwPLqiSFQFYSLRQ+RKIAqw3JBzKCtmspyxKjNc57UkoIKRBCYpQhhoA2Cq0ESitcBNd5nADnew7KiiEGtJSU1qClIoTEbr+nrkv6viemSFGW5Jzx3lNVFTmO141UkrIqCSngXcBoBSmRUmLfdswWc5wbSCmhtSGEgFIKISUuRsgSrQQCjxKKGAXaKLbbLdYW5JxRSqK1xkdPihmpJDlDDImmrti3e+pZw2azJaVEXdYorckhMZ/NudiuKbQhOE82EqUE3gdyDNSV5Yd/4NN86pOfZD6bo5REKoGQEshIxPhHjD8TExMTf9b84i/+Ij/5kz/JycnJ93ooExMTHyF+/ud/np/92Z998zvt/6BE2xeB7xdCvMwo1v4t4N/+bge92xQlZ+jbnt/58lf44u9+BVnWHD//MQ6PjllUNUiBj4HgPbF3HM4X7PxAloKj+YKu64hK4LseowxFWdINPd57jJJIKVhvdpRVTc4Jay1KKRACgcR7h9UKKQSZjLGW89Wag0XDerNFKsOsrkje0znPrRvXeOONN6hmc4wtqEvLZrtluVyyvlwDIIUkA6o0CCkJwdN1PVVVoZXCDZ66rJ7Nw6yq2e22xJywtkAiyAkuVyuMtSilaUzB2nU0dU27b7FViUiZNnnwEXJmiIGYE1VZUNuC1g1EAT54lvMDHj+5JFvBorDYFJD6SqQ5QDyNpGRyToQQqauaLAR+cJTWoo3hcrNBC8HFfsfBcsFCF0hjuNjvKJUehWhZMgwDZVmy3+/pnKMsKwpj0EqSc0RIwa5ztIPDWg0ECmvJHqzWo1iPgaqpuVyv2e22GG05XB6z3+0orCaEgDElVV2x265pqgIlIsEPDMEzZEnVNPRti0KilUJLg/NjNFdfCT8pJS54yllJ37WjeCVTFpbtes3B/AA3eLTU7NsdympccMxmc/q2HyNDSjF0PVVZ4mPEGPNMuI6aNyOVIgyOFCJSCOqmpio0icTZtsMPgsu+pSwU1+cztt0ekzM3Do/wztO6AecDtigYho6UEovFAiklj588xlpDYUtyBmsNzayhbfe0u5auaxFkyqpCSoWxln7o2e33HB8dsd3uARBKgVKQM4XRCBISAQjafqCuxxsLg3PsdjuEzEgtsbak6zpSjOSYOTo85OJyxdG1a9y79xbGaG5cu8HFxYrCFCwXSzbtnhwiWkr64CjLgiE6fBjwQ89v/cEf8Vu/8xX+lc//KJ/85CuUZYFSGqQAKZ6J85zzJNwmJiYmJiYmPhJ8IKIt5xyEEP8h8H8CCvhvc85/+F2OenosOWfafcsv/b1f5q3TUz75o59D2gojC0LvqeYLVpcrpJaUs5ry8ICqLOkvVsyrmnbo2bYtL965w93tWwg0BQpraqTwNFVJ1+9ZLpcUxRgdsNbSti0pRkIMNLOGB/ff4s6dO5Azu+2Ow4MjZrMSW5Zsti3Oe0qtESEileT4+jFZarbbPftux2zWIK1mcXyIGxwAMUTC4KiqCqML+tBikEQXaOp6jOjFwND3ACRAW0NMiX3XUdqSZj7HFgXeR7LSaFkStaasa/occUPP9cUha7GnDZ5FvSTkiBUSQqRUlqgEhbYUCQ6tYl1k5rOGa6bmm6dvk0RiXs2RWpNyGkVwSmhjENoAUFaayo5Rtywki4MD+pwoy5pZs+TR6SO0UShjyUpi6pLL3ZYo4Oj6tavoTIkQkovzM4yRzOczFoc1qu1JKWEspBBJOVHPZmy2G6TRuBDIOVOVNUppirJAG00IAwkoyoIYBoQUtINDW0PAkqWmqQpEzixnS4L3GG1IMVJLnqXTxiyQUlAVJcOup1KSo6NjzlYXOB8wVUUbE7YoIQuq+RJblcQU2Wx3SFsxeM+sLDFZ0ccx2rpZX3LnzvNs2j2LxYIwDLSuJ4VIXRSUVUVZVYTg8Snz8PyCulpycPM65MDjswuKQrOczUhk5gdLRNeinKftBuYHJwxDx3q3p6pKyrqmbkZBttvvScGxsEtyDwfHBzShGaNqxrJZr0nRka8+V1krZodLhr5nvlgy9AMxerSUeJ/p+47DoyP6mOlcZLVZ0cxmzA6OCNGx2V5iqhmqqKm0YbmY8eTxY1TZYOs51XyJQKCKGlsNdN6xuzhlXtU4kUhGUZcznOtRxhK1oqrn/OCP3WB7esoXfuO3uXvvAf/aX/xXmc0ajFFkBflKtQkhJuE2MTExMTEx8ZHgA0vIzjn/MvDL/x+OY79v+Xu/9Pc53wde/ZHPo3RJWVQU2rLad3Rdz6xpmDc1m92Gfddysbnk5PCYzfkKYTTHx8ecn12MUaGQ2Gw2FFWFNprdfod3PcvDA0LwrC/XnFy7Rlla+n4ghoCSgtu3bzMMDpkFhS7p9z39foetCoy1yJzJMeD7gXa75fTRQ67dvsPR4QHtbovvOy6HHpBoY/AxMV/MWXUdOkWEEMwWC1wIhOAZLgfqpib6wHw+Y7PdopWiUpa+6zHGMngHQqCSwbkelzJBC/qhR8dE0JKcE8PQs213LBYL2q6lKku64LBS03tHSrDf7Ul1yclhQR0jbrflNDtePHiOh7s1MUScc6QUxyhX2dC1Lfv9fowiZditN4ScWBwfcna5Yl4U9Lsdj1zExUilIcaBruuJMdA0M9q2Y3Wxoiw0SsJ6s8UWJc715Ax+u8VIjdKGOAws6jlbt2e1ucQFR+gCi9mcw2ZGYS0uRdarFSlHpBqjV4OTWCNJ2eNcoNGaGMfUVIRkt9+NQqmq2G032LIgBI/WmhQifddTaMts1jDEAS01Z6sLIhnnPUoqFAEnYbvdc7BY4voB3w3URcXlbkNdlYR+IATPartmt1tTVzWvv/YNUs6cnZ2y2+2wRlMVBecusDw85Pj6DVyIbPuO42vXaEzJg7MnJCGYaQspcbnd0RlFOfSknNHaMGsavOvZrtfMZzX9fk9ZlZyfnmGKYozyKkGMA1ZLvPO4ENh3HcNwwbypSSkhlcLHyHa7wbtADBGtNOvLS4SIzJo5w5ComznaGHLcoYwhxoAQmYin77fMq5J2uyGjkSXsNmva/RZdlJydPkKrsT7u7PQxi/kMNGx2W4TK5JhQRpKFYNs76rqkLmoG5/Apcfzc8zSLGV/57d/m//713+Qv/ct/nrousYXmaf0bMAm2iYmJiYmJiY8EH5oq2nzlVpBi4otf/BJPVpfc/NSfw9ZLjmdz+nbPYtHglgN91+PajMmS9cUaXRqE1ISQaGPERlivnoAe64S0hEQiJM9+t7uqjSm5f/8+dd2gjWW327Pf7xBCMJ/NefToMXUzo297oosYbUBKrFFs1nuGq3o2ETzzqkFmQWksoe+52JzTlCUaKOuSbnCszlfMFnPOzy4wykIU+BBIKdG2HXVVMniHGxy9G9h3e7QxdIPHO8e+aynLGpAYU3C2usQohUgQEvh+QITE7GDB3g/cbZ9wVM/RQuMGTz8MSCWJQuO9p2wqKm1xSfDakw2HZcX5bk02ik4FgusJKRNipLQWFz3bzSVaqTEKpRRxcFf1YJHT84uxLm031vV5n0Zh0Pd03mF0wcXZBYeHx7jB43qHGyCzIwuN1JrNbv+sfqyqZ5yen1EVBbt+RUoZaWC7a7HG4J0noth1PbYqCd4TUsQWEhcCSEVI4EIYxRyBbrNC1A2iaAi7ASEEUUUqW9O1HUMKkD1VUaJlQYxwfnaJNJCI7FYbClswa2aEEDjbX2Cl4nC+ZNht8T6glGZwDikS0Tu6/fiazk4f47oBeSB48803KYqCo6MjHj1+iLUGqzR92/HS932cenbAphtwKeN9Syc27HcbmsMjQLJvW3rXobVgPhuFaxETKg90fUf0PX6Q+KEjuIHkM2iBNZoYPZvVmlndkAVE71BoRPbsti1KyVEEKkVd1wQZRsHtIt45mqZgcJ7NZqAbPJfrS7r9npOTG0iR6LodqR0QKSKVojSa3kW67QZZlSyampAyfuifffZLW9C7nhQTy3pOFwNaKobtnjRfEJUGMV5vhRTUlWE3tHRC8vHPfIav/u7vsFjO+eEf/AEaYcFqhBBIKSfRNjExMTExMfGR4EMj2p660D15/Igvf/n3+dhn/zxHJzcIw0AXO87WF+iyxLUD2gpEzpxvL7CVwgjDw9NLGlONUYa6wYUBlSQh9aQEdWVp2x0ohRIwdJEsMj561ptLyrKi7zqC89gkiMGzOj2nVAaRAn0cULZg6AIxeHSh2bVbSImN2lDXFYPzhM2a6Bx9DqxWaw6PjuiGHm0t6/UK7yPWFgz9gNYaJSUgGHrouw4/OITIIKBrW5TWRClIPuBSC0hkI9nt1pRlOY63tOx2W8gZVWpCjGgfyW3H/X5L6TM+eOy8ZLVdY7XFDz0x9FRVSR4SuzymbkbvWDmH78aarLIs2bW70dxBCpIQaGtJ0TN0LTJHYooorel3Lcpaqtow7C/JhWXVtiA1QXpc33N27hEZyqJkt09E7zk8WLBbXWK0Yr26RAqJlRq32yBjRUgZpKLOFuED1hp2m0uGQiOA2hc45/BuQKYCBFy2F1RaIsVouPL4yWOCD3RDT10OqJhpw8CT7TmLssJmiUtj7Z/v2jE1s7Ak5zkoltx/9JCirhi2a1RK+K5H5kDSmUf7R9RlydD12KIgKUXfD5TWkPwYvTs5OCDOAjnDi8/foeta5k1J9eIdUkwUdjSSKQrLZn1OPwR2vaNPkjivR7HT7jjrHTmMBjyFLPD7lm41RsmUkMSUsFqxurgA8fTGQGY2a9ht1mP6cShot3syEastpSlAS56cnbFcHtDuB+pZw5Mnp+ScMVLRk4nOsfMRKQVNVTJ4jwsglGa/39INA6FLaDVev/eeXHDYzMgxc1Au2FzsiDFQNDMuNjt88giVsUXBdrdnXjXMFkvOdmtOmgaD5vL8bHyOnAmMxjVDzBghidJQXj/kxVc+wT/5jV/n9s3b3LhxRBYSIRJmEmwTExMTExMTHxE+JKJtrGeLIfI7X/4Kh9dvcXByAyUEnfckItJqPBGXMkVIuJRJSXJxccnN6zeoC8vQtxwu5iQpWOia/dBTVcW4EA8dthAoDb5vKXWFqAtyhsW8RgmFFiWqqbFas+87DpbLUbwYg9WC1nukSNRWMZ81+EHhfWAoDLoqWO3WJJEwVqGs4vqNE/qup7Saqq7o+g4jRz+HZtngBoe1lhgiSiRMVaCUYnADVVWy222xShJzpqwKrCnoB0fs95RKUBmBR7Cc1xQS9vs9hYYcA4u6RKRERcJqwawo2buORW1JYUyfXDQV3g/U2pCT47Apafc7rIDFvEEKgbGGVJhnNuxd30P0VFXNoljivYesMFpT1BVSKRQw0xqRIrYuyQgKbWiMwkWPtRaRQSHIQlIQyUbhU8JYzWK+oN1umBuFFrAPDqkUFsWiMBAcjZaM3hgK3w9YJWlmNUokQk4IBTIFBAKrNEZr0IaUM1ZmZlWF7BNCRWorkS5ijEYpRSYjlcV5hy0tbr/h2sEclyLaFGgSxhpskqAlUQuUFMyXi9F9VGlqpUgxkIwi58SstHg/ioij5QJyxHlHWc4x2mKMeVZPGVLCxZaDqkJWMwbv8K4b0zmNZX44R+SMkXJMz42SUqvRgdJWZMYo075tMaYkx0jyPaTAYj5HCNjtevbtnmvHx5AD5EBpDd45CqvRWjJrGpwbkIyv7+TkmHbfja8rDuSYKWwNKIaupTSGIcJyVtF2HWVhqauCGCJFaYg5EmIk+oHD+QxpFFmOabRD3zGrxpsJQ9+xI3M4P0ILSbff4W3BvJmxrGou/UDvBwQQMnz8E69w7+tf4xuvf4v5okEqhZYSKcdrZGJiYmJiYmLiX3Q+JKJtlARd1/N7f/g1Xv3hz3K5XtOUFUVVXtX8VJAywgdiDHQpklzi4OCQrAQ/8plX2LQ7ZrMZ+75jVtb03iGFJMYIOTCb1ay3LfOqwnctSAlXlux93wGSedOQY2bXdswXC6L3+MERyezcwMl8gYwBYwwxeFKELgvquuLi6ASjBbN5g/cOpCLFOL7Eq95mTT3WDcUw2tsbbXDOUZcV4cqxcLfdjrVtcax7U0YRY4IMISaUUoQYMfpKYAhJTJGcMlJrcs7IMIoXpRVDcBRIsgSpzOho2HdYq+n7nkKXo5ipCrx3aCGxZtyXUqa8qofKOY81bmKMulllSDmRU6KwJauLNWVZjHbvfnR/9CEQYsQqRVEUdH6gKgv6biALMb6nVzVZCYEL4cq0PaOEQClNd2UkUhaG7WZDYTRFYZFaoozmyfkl+33P9WvHlFaSyeQscMOAFIoUEyBJcbw5YIxEIejcgK4s2QcICR8CUkoQgmbWsN1uWS4WbHdbIpAE1FVNcpHkAkqrd8xHNhvmTYPIENNohLJv92QyRVEg5WhB75xjGEbBIdVo9Z9TJgTPcjFHGUVIcYwQJsGm9zxZrRDAbDajKkqyc/Rdx+HBgtIo1JW9fecj3nsysO86ILOYz9lcXnKwXDIMPbP5nBAjT85WKGNYLmqKQiGEoN11hJDZdz1CKYRUY/sAY+i7lsJaxss5YQuNc4GcxsdJEiEGpNGU9Vgf2PmEJLBb76hsjY+RWVORE3TOI61GWYk2Ftf11Nby6PySg+uHDPs95+cXICWzooQhsnZrhmEgKY2ShkILOu/o0sBL3/8Kr732Op/61Kto4zFKo5UC88/7u2xiYmJiYmJi4s+eD4log5wTl5eXSGP5/k//AJv1npkp6do9znUMzhEzVLOG8ycPiFpw+9o1bt16jta1GA1VZUk5cDBr2HU9TVFyuVlz+/oJu+0lru+pqgahLS72NNZgrUEKQQoBYyxlWdDtW5qyQAvIWqKT5NrhAbu+Jw8OrUFZiEpS6oIiKZIPnCzmlKUlkagKQ8yMjcBTQkk19rCSY7qeMQolFUYZnJIoAX5wKGvGyFlRklIaWxRoRRACU1hWq0sWswrvx35ewXsgkxAI/Y5gUUYRlaYUkk32zG2BLUv6foweDRKq0tIpgZYWHxyFUbgsSTFSKE01b+i6jqo09H2PkIL5Yoa/Glddl/RdhzKWqiroN5JCSxaLhu02U1UlzjtCDJTGIgRIaSBFFpUl5oRAIoVCKT1GhqxCK42UAq72z8oFxo4ulrmwlNaQc0IrSVFYbl8/JrhI13e07cDh8pDCWGJVEH0kJcgJRB7FZs6Bvu8ojWRWlezjjno51lo97e8VY2Q5r9EKFk1JSJmUM01ZsO7XLOYNRWFpu47CGERdIQFjzdgPLQYqrRBKIOToiEqGFBxNWYwtFWImpYjWCtVU5JyIrmc+a9BKjyo/B+ThAmnLsW/fxQVWSG6eHDJvxhsZzg2EEEneQ8oYo5nXFcPQk4NnOZtRFxYtM1VhQFXowtINA32/B2E4mM9pjg/oe0c/dBwfH7He7CisZTarUZKxNYIeBVlKnsW8JmZFO3gWs4au6xHGcrG+YDGfY2JEScGd524zDAHvPM2yGaOKF2ukkvRxwPtMWRiapqYcBpbFIW27J0vDw/uPiD4ynx9QqFHgGqUYQkACpS3ZXK4oZjPatmW92Y51ljaS0p+mhfrExMTExMTExIcf+b0ewFOyyKwuzimrmtOzU3J03D9/wi56kJIYPHiP73o6lzhZLnnh+VsczBuW1YIhZLSQlNZSaoMWEoVkVjUgQCqJMQpBBAK3bp6QIgg0wWUK2yBQDN2Yipfj2DNLKwVSkGOi73qq0iIFEAMpBLq2xVoBImCtJATH2JkbRMpoJPPZHCklCUaTCilQUkEG59xYS5YSh4dLynKMyqSrKBtkYkoMfiDGwNHhASkGjJYYqSlMgdGGwhgKbUYbf63RxqDVmLZYF+Xo8pdAScnQdfihJ3iPQJJJ5JyJwSOummk7554JNaXUlcgIY9Ny7xlbt2VKW0DOeOdYHixoZjXee4QUOO/Hnmlaj+Yh3l0dl0aHy75HK4UPgWEYaJoKoyXWKurKYo1CXYm3oevp25bCmrGJnxzNULz3lFpQWz0u2tuWPiRiEiAkSIEQEKLD+Z7g3ZU4LCjKgqHrkVKM9Vne45yj6zpyzqSY2G62kMZrSSFwQ09KgRA9+/2OGDxuGEZDkMLinSONbb8RcozAwijOlBIcLBcYO37slFIIBEVZXLWc6AghMXSOy9VYf7ZoKmZ1hXOjy2ldGG7eOGbeVEiRads93gWUVETvMUpAikjyVbrn00hzwiiBYGzq3vc9bdsSIqSoSUkhs6TQmuZqXrTSKKkZeoc1Fq3GdhbWWrq2ozBj43hlNH3fjS0zckbpgpQUhS4AiUJhTMFiNme/3TP0w9jfzlhizFRFxX7Tsm0HdFVRlgXNYs5zLzzHres3yEKy3m/RUuA3G0oBWWbqqmS/3bOcz0kIqrpgc7nG+zg2No/pn/8X2cTExMTExMTEB8CHJtI2LvwHcs5sthtuHh2BAFNYXNcR8lhHdLZaUdZznrt+i77t8X0mOhhk5HhRkV1k7Xc0RcV602FMxVv3e6TQ1JUdrfVDh24E+20Y79IXBbOmYbW6pGkK5osKXRRYYwgiMfSZYegp64LkPVWIxF1LYwrcEBFdT+E9pS2IMROlINclopnRDwNt15FyxocxpU6IMepWlJZ235EzpCsh8vjxKYv5YhSaIpPlGB0qywoX3Bghspau30NWWFsQY3omqsqyIoSAj6NrojYGJRS989ir1EEp1JVt+9gUebvfoZRGaYXrHdYUlGXBft+itWHwkZAAqfAxMfSOo6Mj1us1xmiMNuzbfuxv19R4H1FacblacXh0hFaazW6HLQwuOKwtyDFSlBUREPIqdbIbRVDKAWPnSGOQOkMaxVlImZgy+qrJdj94fBw4nFVIYTg6OmKfAq3LbDdr5vOCWV0SskcbjUs9UhsKMTa6rkyJd56irIkkdB5TZX0IkDKJiG1mZDE2cBM5AYlm1oAQDF3HrJ4zOMfgeoIPVyYYEl1Y9vs9PsQxKqo12lqkHNMQrS0RZLQtyEJwudnQLBbkmJBSIZVgcJGiUMSU6PuBxXzGolJYq5ESSCCEZNe2FAVUVUUmE8KYQjyfNQip2AwbQFyVjgpWq0s65ymqkr6F7WVmc7riaDlGFgUlD+6fonQx3sDIAWs1RltSVGzXgZwsl+ctAUnrWuZViZEl3TawvXRsGXsYZhnpVUQXBQrohkS72Y61dk5Qmxl4QVPPSRkyks16Bwa27cBsOefB+RkFim6/By1GZ8oUUSkCiTAMVFU9Xr/OjXVzcbzZkTNMfiQTExMTExMT/6LzoRFtIo+mAjFnqqoeGxdLTeoGZEwUStF3PaTItXnBcjkjybFnljGCa4sF213Lftczb2pizPwv/9Ov8+YbKyQSKQRSjXVNKUUKU+A6h7YRkuDgsOFzP/Yin/uxT1DbAl2P0SUfInaxIJNRVpBWjuErf8jl//WPsdstQihCBpmgV2OPqFZYus//IMd/5S+TtMI5T1EUaK0orYUsCC7QD3uElBjVUJQZHyIHB0vGDsEAiZwjKSZyMlSlRVcSKTRlaXBuTP1TwpCzI4vA4BcRpeQAACAASURBVAa0kahoMEaQGBfYQghSGptUx+THKIjXdEMPUmFsCbJDKUFZNvT9npgTMoPrBmyhxubVPlJV1ZVQ1EgpGbyjqkuEhLbtEChySiyXC6QQeJewpR3nUCkKW7LdbknJo1SAbFFKkHNEaYMpxvYKSkjE02JAadBW4r0j50Q/jCYbSlQ4nygrKEvN5UXHxXqNtQWNrBhixCiL1hLw9L1HSTFGy0JASotzHu8dKQZmswXeB3J2WF0jVMS5ATBjBDT7MQKrDb1IZCHQ1jAMe5QykBUpBVIKSPk0wjam4ZIyIXqs1qToEdKMrqkhY4vRiGToPFFrcnKjs2hpmNUFQowpqrvdFrs4xOgS5zwxg9JjHZxAPBO1gsjgB6wpkIzR0WZWEVKiqSpsVbNa7/jv/ut/yON7O1w/9l/LBJKAdvBIqTHWkFNECBj6FisMwtak2JFTJis5RvZUQZYdMo01flIbgneQR1MUF8b4owBkGv/1sR+4xV/56z9C02hu3jxgvVkjRIUSmuN5SQ5Qzw649+Bt+q5n3UeW8xmnl2tUXRN95M7NI84eXzArajadJ6ZESImUMlN25MTExMTExMRHhQ+NaAMgw6JquL44ZNd2SKtIwYMSdK2jHxzaGDZh4PF2R10UHMznbC43hBBRWmKspmpK3r5/xh/83lv80T89RSaJkpqUxtqiDCg59jgTWVI1kb/x7/4FfvzHf4DDY4O66u8kyAgFQo/TJISAxYzqpduE0wvil75MJqBEQqOQKRMS6GrJwQtHzEuDM5ZSVqirepztdkNRFAgpSSmNdVZP7iP6Dd12jHgZo7HFKJBszDRVxXbTogrLbhu4/9Ypzz1/zGxuyTkhlSSEiAhxzAjUMIawIkaVOAfWjJE+rTMGCEmiMkDAiIDzFiHiaKBydExsCmaHh/h+C/2AlQ1u78fUTiWIrkcnic0GIyJ+dw5CY7OmLAXeB2IAoXsKLYkDpChJwRFTosKjtEZKzXa7IomOvG8pyhnsMm7vKauCGAMpZwRjSqmWYmyHEAO+v6QqK4Ztj/YOITV1jOhmFHhufcauddw8OUFrQXYR14392UQI+HbAFgalwIpM1grl9oiUCKEHP+pFnRPGjg6LwQeGIVPOliSfaNsdUimksIBEiExVa/b7FilH50hjMkJGchRYW1DY0XQmA1030O5bTo6XdH2LsRDDgFaaEPuxVlEo9tsd68uOaydLlDLk7PHBXbWQqEbDGT9A8mQyVV2OKYvd2CKhKC1CKnIWY8+53cDZk45/+nuPePB6SwoSKdcgIkkIEmN66VjfN752LQZE1gyypBCGSlwSiAyxIUuLkBnyGKHUWiCTGOsJM6QMIWdyVigkUiWyUfzr/4ZlNpdIFekAHz1V9BzqOSc3j9kMkZNmxtsXpxTNnBASZWXZ9ju6qmB7fjk6fuaMlGMkOeXxhzyptomJiYmJiYmPBh8e0SbEuMYSAmMsIWxBSVDgXcCliCksF5crysMZMSaMspw+OccUlvW+o6lKbJlohz26MBRFg2RLSm6siWM0mcg5kcIYyShMwY//xY/zb/7U5zg+KpAqjDVrV20I1FMTCQSS0cbdnV7g1i0iR8AhQwIhyVmMkRYX0CHRtTsGY0iA1hZrDEpIlBgXs1pb8uWG6j/4m5jTc64ZgxBcLUDH+RgjNYrDDCFEwn7gVaMpKzOGJ/OYIvcO74xXjOVgVFeZcRWMBh88Xc8+XdSKp2/BKGqFYHl8hCoKipRockZKhQmja2bO+ZmzpRByFCYpvuv90xQ8XbDHq4V/ulpcj/VzSo396XLKLFJAKYkOCaX1VUrbGKGRVyL7aYbb0zq/JmdiimPdlffoK8v7o5SJV4t15xxSCGxRoKRApIyK6dkcPR0PjOeQQl7NAVfbx9cnGMvjxvkWVDEhi5Jrn/sccT4npYRSo5gdB2koUr6KCmZSSmQBVWkQ0pKSJ3YDCUFtJFVUKKOYi4Tznpwy1o4Nw0UpkRmqyx1LU9NUFVoHMoEyCOg85NEFtTw+YvsTP4E8OkSgECi87zg+OUBpjQuRza5ltdkSYmY+qyhMSYoDMV5540tPJJKyGJ9XSmA00CkUSOVwg2Re7viJH7uLGwy/9uVrXA6W0iRcgOwbkoOkgJTH91NKJIKYM4kMUeKHBEliZIWKEps0UkjKsmQbMjWBr731kDdXlxRKstv1pF7y/QeHGJmYlQplFhgkZ6enqJzJiPEangTbxMTExMTExEeID49oy2KsE4qBNx8/xMfIsqlx/YB3AbLAO4fM0CjNzcMl1lj6FpSR+BTwPpBiIuVhNHcoFEpLJJboE0KMzZZz8mOdEp5PfeaAf+9v/zjXb9mrdDwF5LHB9TNhMy4CRWZ8vhduoj//5+hWl9jzh8jkSaOHO1kYsi6QpkBKSVWWSG1o246u68beUiGQkyATaZTCrC756n/0d9jceA4lNWVVcvvOAfPFaPwgheHNN045O91x9qTl5OSQFz7WcONWw9AH3nrzghgkUkI9K7h+bUFZSfo+8Mbr57zw4hG2FBSl4fxsfI6XPnaDeiZ49PaGRw9XSKmpbMnJtTmV8VR/9PvsTte88foZh0cVN28tCSHRRY8xBffvrQjB8/L33bgSOor1uuXe3XOePNwgJDz3/AHPv3hC1UikgMEJ7n7rlOVBw/LQYrRivwvcf+sxN28fMpsXtLvA/Xvrq/S2iJKG519csu+2SKU5OjkEkdBSYJRms/O88a1T3DCmikLi1vNHHF2bc//eGauLcc7njeb27SWLZUHX9Uhp8GIUR48eXvLo7TVNU/Liy8cYK3Guhyx4+8Ge7Xbg+KTh1u0FQnj228S9r9/juS/8BodpIKUAWXF2tufifEdKEang6GjO8ckCIa9cKRFsNh2PH61QWvDccydoM4olKQWXFxsu13tu3T7GlAZc5v6DFZtNh9aKo+M5s5M5QsPF2Ybzsx05RxACLTIv9ivi//q/sa0qNus9dV1y7fqNsZddSJyer7jc7mnmc47nMx69fYb3Hfmq9lGIUbBLNOrpTQghyGRqs+ezn3mbahb5f754A6t6vu/VSN8NfPGrh9wu4Uc/9zYPHhd85Q9vMYSx/YGS722UJkQeU3ajROREDJ79PjMMCSU187Jitd9y7423+KGXbnOyWHBtUdDuB4QqkFZQSM9BJTmsBFEqKlNR5mO+WTVXCZhXTUSudJtzjgcPHnDjxg3qun7frx/vPa+99trYjkEIDg8PuXPnDiklXn/9dbquQ2tNSolr165hreXevXtIKTHGcOfOHUII3L17F2str7zyCn3f89prr9E0DVpr1us1Uo6i9KWXXmIYBl5//XWUUrzyyitYa3n06BFvv/02dV3ziU98gpwz9+7do21bjo6OuHnzJjlnvvnNb7Lf77lz5w7Xr1/nW9/6FpvNhhs3bnB6evrspkeMkZdffpnVasX5+TnWWnLOVFXFbDbj7bffflYj+uKLL1LX9dWNEViv17Rty82bNwF4++23efz4MR//+MdZLBZcXFxw9+5djo6OePHFF3HOce/ePfq+pyxLXnjhBYqiIOfMW2+9xbVr165Sq+Oz8d+8eZNbt27x1ltvsdlsqOuaO3fucPfu3T825zdv3nw2tu9ESokHDx6w3W554YUXaJrmPceEEHjzzTfpuo7nn3+exWLxbHy73Y7nnnuO5XLJbrfjG9/4BjAaBr366quUZfmn+Z9s4v9HfKfvlpwzDx484OTk5H2vG+89X//61xmGgZdffpmjoyO22y3f/OY3kVJycnLC6enpmOp+df2+/PLL3L17l77vefnll1kul7z22mt0XceNGzd49OjRlWmY4vr165ycnJBS4o033mC73Y6uvSlxcHBA0zS8+eab3Llzh2vXrtF1Hd/4xjcoy5JPfOITCCF4+PAhTdOwXC5JKXH37l1WqxWHh4e8/PLLPHr0iLOzM6y1vPTSS1hrOTs749GjR+/5PgF4/Pgxxox150/HtNvteOWVVyiKgocPH/Lw4UPu3LnDjRs32O123L9/H+89s9mMGzdu8MYbbxBCQClFjJE7d+5wfHz8bE632y3DMHBxccFut0NrzXK55NatW3zhC1/gtdde42d+5me+63fIt3NxcYG1lq9+9au88cYb/NRP/dTYGuhPIOfMkydPODs749atWxweHr7nvDln7t+/z3q95vbt2+/ZH2Pk/v373LlzByklZ2dnPH78mMPDQ27fvv3PPP6Jjxbq537u577XY+AXfuEXfu6n/9bf5v7bj3hwesGN23cQUmKFoDAF2812rAMKAyqPNTnNfI5UgqIee4yJFLFm7AtmbMHgMl/4la/x8P4aeKq/8mgjn0ZnyMWs5t//W3+Zz/+Fl9BXPbOeCbQxtDKGn65+khDjtllFU8/ofvMPMJcrTHRI3mV4IC3y1Y/RfP5zbPoBpTRVVdL1PbOmHuuMlEDKhL/s0P/j/8B/dr/hf/7V+/zm777JP/nNe1x0jo//8MvMrh3xeO34+f/if+cf/OprfOONS37rK1/HacmnP/9p3nzo+E/+0/+Df/Crf8Rv/d6bfOHXHrLPJR/7oZf42t0n/J3//Jd47pWXeP5TtwjG8Pf/4R/y3/z3/4gf/LHPcPLiNX75V77Oz/+Xv8Kvf+kt/vGv3+X1Bys+/eM/SPHDH+fu7A7/8d/9CuGTn+Yz/85fx7/6Cfwrr9B/36f4r/7RXX7tXPJDf/P/Ze+9o+yoznTv365w8ulwTme1Qid1q4PUrdQKKIPAAgSYNCYYGBs+4POAsccMc++37iIMY3sGrgdjD7Z8AYshDMkYiUFCKCAQKGeEJFBOHdTx5FNpf39U9zEyYE+6a9071rOWlqqqT+3atav2rv3u93mf90rsxjr6yxv45XudLN3UyeaEjw29Cuu7Bf0jahm9eBZqWxOnwmN45JWdpGsbaLj+YkTzeLYlvfzotzsomTefsoUz2ZL08+hrR3j/rIcP+xS2xnTqrplP2UUX4J3aTrK2hnh1Fb0VlQQmt/OZWsqDL3/Ku6ccNg+qfDiYoWDONMouXsDP1x7lf23oYeOg4L1ui478UdRfvYjA1DashnHIpmYyNc0889FJnlp3it1GHpP//OuEZrZij6sjPrKOn606xdMfdnAsVMKEmy8nOK2ZfXYJ//3FTYS//edUPfxXJK+5nk018/iHziJeUetZXzGZt/Ka2FjbRsF3/4KS+7+LuOWbmN+4iVf1Jh7eX8iqkmaq/+aviX7/buxv3MDg4mtYFqrjl7Fixv/kEfLuuYP1I9r5m8NhVhRNYmV0IlvqpzHmwf9O/nfv5GWtjkcPRVk3cjxrKyaxaeQ4ZvUcQP/65WQiEUKhPPIL8tA0N84ta9pIoRLKy0P3eIgNJug9G+f9NfsZ7LNR0EG46SgUQBVuHCiOjXRM/L4U8+f3M6Yqy759QfoTfk6f9nLoSAHd/QVEowNcuWgQ03HYdySALUMoqChCQVFUQB3yguHGuaERLfEy95JG8qN+PEEvluKQyZpkLIdIQYjyvCBlPh0Sg8R7uwn4vBTm+Qh6HMJeDyoqEg0NEIrDsUOHCRYWEikoxO/14PNqGNkUv/rVr/jhD3/I5MmTKS8v/9IxyLZtnn/+eZYtW8aYMWN44oknCAaDVFVV8dprr/Hiiy8yfvx4Dh8+zNatWxk7dix33nknJSUldHZ28qtf/YqmpiZ+8IMfEAgEaG1tJZ1O89hjjxGJRBgYGOCBBx5g2rRpvPzyyxw4cICmpiYefvhhTp06xQUXXICu65w5c4Y777yTUaNGUVVVxc9+9jPOnj2Lz+fj7bffprOzk7q6OtatW8eDDz7I4sWLyc/PZ+fOnfz617+mvb2dRx55hGw2SzQaZdWqVQQCAeLxOH/xF3/BzJkz6e/v57nnnqO5uZnbb7+d1tZWNm3axCuvvMKCBQvQhnI9PvPMMzzzzDNcfvnlqKrKmTNnuPXWW4nH48ycOZOBgQEeffRR6uvrCQaD/P3f/z3ZbBZN03jhhRcoLi5mxIgRpFIpbr75ZvLz82loaMBxHNauXctDDz3EhRdeyNatW1mzZg2FhYUsXbqUlpYWVq1a9YU2b29v/4MTFiklGzZsYNmyZWiaxmuvvUZ7ezsejyf3jJ999ln279+f225vb2fz5s0sW7aMYDDIc889x5QpU9i9ezff//732bt3L9u3b2fGjBmEw+H/hK/defxXwM6dOykrK+P555//wtgipeTQoUPcfvvtzJgxg6Kioi+cb1kWb775Jk8++SSLFy8mHA6TTCZ5+OGHOXToEM3Nzdx1113U1NSgaRr//M//TFNTEytXrmTJkiVcdtllBAIB1q1bx4oVK2htbeWee+6hqKgIVVVZtmwZ/f391NbW8t577/HjH/+Y9vZ2urq6WLlyJU1NTdx///2sX7+eRYsWYZomTz75JIqi0NjYiOM43HPPPZw+fZrp06cDsHv3bu655x4uuOACOjs7Wbp0KWVlZbz++uuUlZURi8V44oknqKio4J133kEIQXV1NbZt89d//dfs3buXOXPmALBnzx5uvvlmRo0aRWNjI6dOneLHP/4x06ZNY2BggH/4h3/A7/djmiZPPfUU48eP57nnnmPbtm1UV1ezfft2Ojs7aWpqAty+/cILLxAOh9m9ezePP/44ra2tPP/88wwODlJWVsZvfvMbrrzyyn+T0WMYBkuWLKGuro5wOEw4HKakpOSPlnHw4EF+8YtfEIlEeOGFF2hubs6NH1JKNm7cyCuvvEJ+fj5Lly5l4sSJBINBpJSsXr2aBx98kMsuu4yzZ8/y2GOPUVpayquvvkokEvnKb9h5/NfAhx9+yOrVqzsefPDBJV/29/9jPG1SgIJw47JMh7DX7+ZlEhJpWXj9PmIDGYxsBsXrxRRiKC+VgyZUAh4/NgaapiKlRsfpLkxDgKPjyAzSkUM5wQDhABajx4SZPGUUXo9LrUPYgIKQ566iuKbaEF1RVVyqXEEYwyNRHQPHEQjdgxSKaxcKgRAaRtYiFAyRMQ18fh+6ppHNGjhWFqFKFNV2GXcSMkmNMWNGc+V1E/lw/RHeeWsvU6bV0dJWigCyaQ8NDSO55oYpeHwWkWgemuZgmhbxQYP2GY1ceMl43nx9B8vf3MiEKaNIZ3QGBzXSGRWheLGsNKbpIzbowTAFtiPIZrxYlp8rr51F79kkK97ayJQZx5l/STW2pZKI+0glPTgIN5m19GJmBbF+hXRaQVF0BILX/nkDG9Z/zPyFTcya14qRsXl3xS7eWbaHwkiYq66bhCOzJOM2Rlaiaxq2LTEND4n+IFbW68rWWxqZrMLXLpvC1OmVeFSVmro88gvD9MaTdHZ34fX5iRZEsSyFTMYhnkwxbUYtlyyahMdrEikKYRgZkkmHSLScP/9/ZrNzywHWrtrHxMljmDu/waXIOnDmVIzNGw+TFxjDiaM97Np5jIqR43Fs19OUTkkGBlQ++uAoa6fs5+vXTsCyFdIpH5msjlQ0Tp+JseQXq7Bsh2/eOY+xYys48mkP69/7kLM9/SiqgqJJYoMWWzYeIRjOI5WJ8f57+xnfNgpNE1i2QybjI5UI40g/qYzN2rU7kYrD9/7bVcTjcT7efRjFI0lnk2SzEqHq3HDLPKpri/HYGQru/i3Sq1JSWoiq+gDXW5nMmFiOG6dmG5abqsC08Hm9eL0qCAPTlijCFVsRKAhHUmn28Nc9bxOUaU75Cjj6RjlJaTOtQ2I4KnavxrFABVESGKcd3lkaIm76EWkoCqUYTEmk8IKDS4lUXNKmtBUYylkYT6RQPBJFVfB6FRSPB8U0GVEQxKtJVEwMR9KXgTyvjt9wMBI2A6ZFxhkENU15tBBFd0BaCOH8jksL5OXl8Z3vfIddu3blKJOWZbF9+3ZaWlpyK8Eej4eqqioGBwe5+OKLOXHiBO+++y4LFy6kqqqKQ4cOMX36dA4dOkQkEqGoqIji4mImTpzIuHHjWL9+Pb29vYwcOZKWlha8XjeNw/jx45k8eTLJZJLCwkLmzp2LZVm89NJL5OfnU1tbS01NTa4eVVVVVFRUMHHiRN566y06Ojq47777UFWVlpYWbr31VsaPH09LSwsVFRWMHj0aRVFoa2tj//791NTUUFZWxrhx45g4cWJuVTwej1NQUMD06dNRFIW8vDxGjRqVOzZ58mRuuukmOjs7GTNmDOl0ms7OThKJBEeOHKG+vp66ujrmz5/Pxo0b2bFjB5MnT6a1tZXm5maefPJJioqK+MY3voEQgkgkkvNi7d27l8bGRt59910uu+yyXLtUVlZSVVXFE088wde//nXmzZtHKBSioKDgS9v8j8FxHJ5++mm+//3v09TUxIYNG9i4cSMLFixACEE8HufVV1/lxRdfJBqNsm7dOrZs2cJHH31EW1sbCxcuZP369Zw5cwYpJffccw/XX3/9f/TTdh7/RfFlY4uUklgsxksvvUQkEslRtbdv305tbS0FBQUAeL1eJkyYwNatW3Oe7MLCQurr6ykvL6euro5IJMKkSZMoLCykuLiYyspKWlpa2LdvX+6cyZMnYxgG1dXVlJSUMGHCBNra2mhpaeGuu+6iubmZ6upqioqKmDlzJkeOHGHSpEmUlZUxc+ZMtm3bxptvvsl1111HW1sbkydPRlEUjhw5QklJCZs3byYWi5Gfn09jYyPl5eW0tLTw2GOPMWrUKObOnUtpaSmFhYX89re/JRQKMW/ePKqqqnJt0tHRQSAQYPfu3fT19RGNRmlpaeGiiy5i6dKlTJ8+nfr6elpbW6moqOB73/seV199NRdffDHgjs1FRUWMGjUK0zSZOnUqkUiEESNG5Nr8yJEjmKZJc3MzhmFQUlLCggULCIVC/PznP+eBBx7IGVqmabJnzx5isRhtbW3k5+czMDDA7t27CQaDtLa25sJAtm3bRkVFBSUlJezbt+8Lnvsvg5SSX//611xwwQVcfPHFHD16lGXLlnHHHXfkzl2/fj0NDQ1cdNFFfPTRR5w8eZKioiIOHz7MBx98kPPO7t27F4/Hw4IFC+jv72fXrl1MnDjxP+0dPo//+/B/TJ42GKIf6j5SjmQwkcYUEluV+PP8WMIGn4eEYxNPJcjaBpqUKI5DIpt243SQCEXFSCUpLSlA00DaFo5jI3FQxLAHQUVFxaN70T0K7nRWDiui54QYXM+A4v5DMBzqJqWGKCok2FCFLaSb+U1Id9VfKghpYQsJwnHplAqYRhbbsfAHvOg+Dd3jRQgNRTGGwoYc/EEYU11ESWmYbMYgnbLcHFyqDoDPp1JUHKKoqJCikiCBoJt/TSg6+QVBRlcXU1pegGk4GFkbhImm2agaKIqGx+NHknXTAzgW2YxEUSWKIvH5VfwBDx7Ni8+ro6CjKqqr7qgYpNMGlu1gOw6OY6J7JY7UEIrKmTNx3lu7n7YpY/nmty9iwqRSmiaUctvtF1I5soC1q3aTStgoqg1CYjum68TUwJYaUigoHhNf0AcoICyCYZXCaICS0iC6ruA4Bj6vTklpKQWFUaQj6OsfIG1msaSNN6ATKSwkGo0SjeSjqyqKouL1O4wYXciIkSOwpE4yY6FoLgVVCsGO7cdJxE2uvmEKFSPCfPTBJ8QSaSxHQWgehKpRVhakurqSf/nNbo4ciiOFBOHGjDnCZtOmQ5w+leb6G2Zz+VUTaW4r49JrGvhvD1/D5YunEfDrKCgc+KSDo0e6uPTrrbRNrWLPjlN0d6ZxHJv8gjAeTwBLZEibGQwL/IE8EgPQcaqX1rYq7rrnUvILIZvJoqgaischEA4RLS5kRGUJHo+OrnnQNQ0HC9NxSFuQsSGRztAfGySZTBDy+ynMD1OYHwZHIuSQqqOwkIrAEWBJk4bsYdryO9Guj5Ap9zPuwEkaDnaxMHGYRcmDXJnezWMdL7Kk43l+fuw33PfR2/yPbW/w993L+due1/hB/0oiVj/SsclIB8cRKEJFKBqqKlBUiYqKqujkhQM4UiJNSWlemDzdjWfsihuc7B0glslg2TZpRxJH0JlI4CiCwoAXYRsIB6SqoEr3foYxTF/8PNLpNI8//jinT5/+wihkmiY9PT0cOXKEmTNn5o4fO3aMN954g2eeeYa8vLxzzjEMg2w2S35+/h8c4Xp6enjhhRd44YUXuPbaa79Qr8/Dtm3WrVvHpEmT3Hx+QpCXl0dlZSVbtmz5g9cB2LJlC88//zzvv/9+ziCUUpJOp1m+fDkjRoxwhVukJJlMsm/fPqqrqykuLkZKycGDB6mtrWXOnDm8++67uXKj0Sh33nknTz75JPF4HHCN4NWrVzNnzhyUIRGn8ePHM2bMGKSUbNmyhVtvvZXOzk5Onjx5Tj1VVWXSpEn87d/+LU8//TRjxozJtePvt/kfmyyl02m6urooLi5GVVXKyso4ePDgF9o1m3VTywQCAdLpNLNnz2bJkiX88pe/JBwOU11djaqqfPbZZyxfvpwDBw6cj5E8jy/gy8YWy7J48cUXmT17NpWVlYD7zj355JMcOHDgS8sZfq9///22LIu1a9eyZMkSTpw4cc613HjyL+8Pw4smJSUl7Nq1C4DOzk6WLVvGP/7jP+L3+xFC4PP5+N73vseLL77I8ePHzylj8+bNXHXVVfj9fvbu3fuFa7S3t/Pss8/yk5/8hFAoRHl5OW1tbbz99ts88sgjmKaZM9y2b9/OJZdcQmlp6TljV0NDA4sWLeKnP/0ppmkCEIvF2LNnD1OnTs3d46xZsygsLERKyb59+3j11Vd57bXXcuOwZVmsXLmSRYsWoarn0vEHBgaIRCLn0Bmfe+459u3bRyKR4Cc/+Qn9/f386Ec/wuPxsGLFCtauXQtAMplkw4YNXHLJJTiOw4oVK1i+fPmXtvnvP7cjR45QWVmJEIIRI0bw2WefuflShzBr1iyee+45nnrqKTRNo76+nlgsxvPPP8+NN95IMBgEoKWlhT179vD444+zzh79fwAAIABJREFUZ88e5s+f/0evfx7/tfEf8rQJIY4BcVytQktKOVkIEQFeBsYAx4DrpJT9f6wsZ0j3QHgUtICOKhXi0iQ5GCeTSiBtN+eSV/cNqQgqqIqC3+fFzmTRUFyDypZ4vRqWbWNaKYTiIE3FVYtkWEpfQdoanR1pujtTlJXno6q48uufW6Z3JS9cSFwL13Egls5iZTN4yqJkhMCjCmxpI6SNdByEcHAcG01XsSwLv9dH1jTQVBVFDA+4CplMhnxdHZLjNzm49xQ/fug3dHemqKkrp6IyH03XcZwMUkp2bT/Jo//jZXxBi7u/eyktE0YhcFCE4P01B9i7+xBnuzK0tNQwpqqII4eyOJabGBwJiXgWx/LhWBqqqqJpCopik0lbvPzcVkzDIVIYobwiCtJGFQqg4NiuVIemKUgUssJAESqKYqOogv6+OIMDKcbWjyYU9uEQIxj2EAiEqG0oY+OGA8TjSfcBSw3puCIpzpDAhap4sW2BaWYRioGUJm++vpk1K7YyYcIIbvn2XIRi4vGHCAR89PYOYmVsgr4AHp8Xx1ZY+85e9u04ScUIH3d/9woKowEUKTlzvJ+f/O3r9HYlqRxZQFPjaFRVIWtmSCYcPnh/P0WlRTRPLOfTzyrYsfkwhz8dYOy4Qhxb4NgW0aiP674xj1/+45v85pXNTJ0+DtuWaLrEsS1OHu/EHxA0NBVjyzSZRJa8vCBl5REUoeJgkc44bNp4CEcImlorUb0KO7ae4sAnHYypqsO23DdO4pDJpEkkNS68ZBLHjp7lhaWrWbdmJ5ddOZVpF4whFAoghcnggMHTv3ifUJ7B7PYR3G7aSEshmwLLsbGQGIZF78AgmWyWwoJ8/D4ffo9OMpFgYNDN3yYUt38oisQZetlNRRBwDAYjYY62juS5Q1E6jdFoHh0JOAgc2yDfSaMJDWmnMW0DXQqudXbSWnKWS/cd5F3feM6qxdiANkQvVoQr2uLRPUSKCjCcDLZtk4wlCAbysRJZRFgDRcUyTHQFAl6VjEyTTKYplCHKwvmE/X4MJD3xNF5VwcLGEfbvOu9XIBQKsWTJki+lux08eJAlS5YQi8WYO3dubmJUXFzM1KlTKSgoyE0MHMdh5cqVeL1e5s6dS2Nj45dOpIaPhUIhZs2aRUlJCU8//TTTpk37w2Oi4+A45yYIt217iL4tvmBIfP7atbW1TJw4MWdYgRuj9sYbb7Bt2zZaWloAyGQyvP766+zatYsbbriBQCCQo+gYhoHjOHzwwQd861vfclVvhWD27Nls2rSJl156KVe/rzJq+vv72bp1a67cVatWceedd55T59tuu436+nqeffZZXnvtNZ599tmvbPM/hN+vw3BM3zDC4TC33norS5YsobGxkd27d3PDDTewdetWrr76anp7e9m9ezednZ1MnjyZmpoaTp06xSOPPML9999Pa2vrH63DefzpQkrJ2rVrSSQSNDY28uqrr+b6309/+tOvjKf9KqiqSnNzMx6PJ2eg/GupfcMGz3D/LCgoYNKkSQSDQbxeb+53tbW1XHXVVfzsZz+jsbERcBc/3nvvPSZOnIiu67zxxhs5iuQwLr74YsrKynj22We56aabeOqpp5g6dSpLly5l6dKl3HLLLfzd3/0dU6dOZc2aNdTX16PrOr/5zW+46KKLcnX8xje+wb333su6devOacevuqfKykqmT59+jpdtz549RCKRnJEMcPLkSZ5//vlcHJs2pACeTqd57bXXWLx4MY7j8Mknn7Bnzx527tzJpEmTsCyLPXv2sHDhQjZs2MD48ePJz89HCEFVVRVnzpz5o20/XP/hZ6UMKYV/HseOHeOqq64ikUiwe/duTpw4wapVq2hqaiI/P59sNks8Huf48eO5b8aHH37I/v37GT169Pm4tj9h/Gd42uZJKVullJOH9h8A1kgp64A1Q/t/FEPkAmzbZDDWh66B5gj8wkNxXhH53jA+RyWgaAgp8SgKqqq4edpUBUVVsQ2JcBwK8sMYpoVtg207KMI11hzbwLRS2HYGqZgMxvvp7OzFkRaONIeUAl2DQhGuWKBLXxyiVSkSUzr0JpKc6R3A8nrRVH1IdhGQDg6uV8+ru7RBy7IwDQOPphEIuN4EANMwCQbCGIaruqigUphfQFlpKUY2w5QpTYwYkYeq2EgbhONh9OgSLl08kUWXTqWspBjDcDAMG0VRKK8oYvoFjdx6xwL+4v75REuGFC+FF9tScWQar89BVRQUxQLHxrFtkOAPuHTE62+cgWmmWbF8M5YpAWuIGqq5OcAsG0UZngy5QiqmZeD16Xh9KoOD3RhmGmn5cWxX9j42aOD1+fB6vEOvm8Q0wDRxc+bJNIaRRXF0HEsipYWqqLRNquGKa6YwY24d+YV+vJ6Am1/NMpGOQ0F+Pl6fz83FJRUam0dz+ZXTuPDiiQRDGpl0BmE7BP1QUVqEmZY0N1ZRVBICVDTVy/FjvRz6tJeurjT/a8kaPvnkDN09CbZs+mzoOVkoIouCQdvkUqZdUMX69bvYuuUoNg6ONFAVD3mhQhxLkElBMBigMD+CrvqwbEHWMugbTHDkWD8fbthPMil54Z8+4P33DpCIWWze+AnplMNwzJem6AT8AfLzwzRNKOWBhxZzw61zSafgV/+4ik8PdmDaFtJRCAQ8zF3QwmVXTaNx/GiEAumMRTJjkzYkfX0xzvb0omseioqKUTUN0zLpHxwkY2TxB4IoqooY8o643GELoWbQsJmePsU7g5X89J8qOdNXRiga4tLr2vn6zTO57LoZjGkawewb53Px7Rcz75tfY/SMdrp8FfwytIDHzBnEpIeM4sbK6QBCYCkWIJGOPfRhSuH1efH5PIwaOQKsLKGAx1VjRZAXDFEQDpHKpkgnk/hR8CgqhqrSb1r0DPQR9Gl4FHCyDkj9dwPKv+O71tzcnItL++ijj3J9PxgMMmrUKObNm8f69evddB1CMGPGDG677TZuu+02dF1H13VSqVSOFmUYRs7gGBbnmDNnDt3d3fT3/24tS0rJsWPHct4/RVGYNWsWH330EaZpIqWkt7eXY8eOMWnSJDRNyxlV4K4Kf34lPhKJMG7cOBobG9mwYQPgTtxuuOEGvvOd7+TibPx+PzfffDPf+c53eO6557Btm0QiQTqd5rbbbuPb3/42JSUl7Ny5M1e2ruvcddddrFq1ik8//RRN05g7dy4bN27M1efgwYOcPn2abdu2sXjxYq666iruv/9+1qxZQyaTyZVlWRZr1qxh5syZPPXUU4TDYQ4fPvylbf55A+zL4Pf7KSgoIBaL4TgO3d3dVFdXk81mSSQSqKrKDTfcwHe/+12EEEyZMoXq6mo++OADrrjiCv7yL/+S8ePHs2nTJrLZLEVFRUycOJGampqcKMl5nMdXQUqJx+OhvLyc9957j+PHj7NlyxYSicQfPTeVSuW8YsMQQlBSUsKkSZPw+Xx8/PHHeDwe0ul0rp8lEolzjLBhxGIxuru7c4aYz+ejsrKS+fPns2XLllwfFEJw7bXX0t/fnzOcPvvsM1pbW7nmmmv4wQ9+wMGDB+np6Tmn/NWrVzN27Fgef/xx2tvb2bFjB+vXr6e0tJRHH32U6667jg0bNnDy5Emqqqq4/vrr+d73vkdHR8c5DIdwOMy9997LkiVL6OnpIRwO09zcnKOcDlMUBwddbYL8/Hyqq6uZMWMGa9asIZvN8t5777Fw4cJzvGmlpaVceumlPPDAAzQ0NJzzjPx+P7Nnz2bx4sX86le/Qtd1Ro4cyYIFC/jud7/L3XffTX9/Px9//DGzZ8/+NxtIuq5TUVHB2bNnkVLS1dXF6NGjcRyHwcFBbNtm7dq1LF68mPvuu48ZM2awbt06KioqcgyLjo4Otm7dysqVK5kzZw633HIL9957L8uXLz/v9f8Tx/+OmLYrgLlD20uB94C/+mMnCSkR0kFxJKPLKwh7ApztOouZSJNfXERfTy+WZeAIB13TiOaFiSeTGIaJrnlwFDcRtVAVzvb0IB3NzZ0lbYJBZSguzMYyBeB6Z7JZiwP7u5g5eyzBsIKQgLCH4tfE7+Z8ckhkRLrzQEVKiqIlBMfW0VNWCidPojgOOEPOJMcB20baDr5gANuxMQ0D27GQwsHr9YOq4lgSyxjOQaZTU1fGLbdfQDrTw/vrtjFtViVjG6J4dIkQFiVlXmbOqUXXNPwBL6bh4FgqivTT0lrJTd+aBNIDSHRVIz/Pg89nc+yzLvq6i3EslRNHuwmEVMJ5vqG4LgdNg3FNUcrKC9iw9hOOH+lBOhIwsO0EhmGSiNnomoXfJ7FMG6SFolhomkJFZYQx1UVs3HCA9unjqB1bgaoJdmw9we6dxxjfWoU/oIKiEwgpdJw5y2C/SSCocOTwKYSSIVLkdSedjhekpGl8GRdePA7hOG4uOk1DIgn5AyA1UokMtg2WDYpQaWgqZvHVzegeExyV+KBEFTplZQV881sLULU1fLhpB3MX1jFl6ihsQ2X75kNYVpxxLdX4fSrVNUUk4wl2bT3J4qsmEggIFOFBU/yEwx6uvLadPXtO8M7bO7FtD9L2IRBMaB3ByuWbWbFsL5FIHsUlfgYGMmzbdpDqscVES/LZs/sE3d0xmibUkR8JUFAIjinZtf0Qhz/rZFRVCY5t4zgSVdHxeX2cOnGWRMLkwkvaCPjz+cWTyzh+tIem8SNxHInHY9A2uYS6pihOIuamVpCSrGkwEBtEKJKi4iIUVSeVTruKmEKSFwyga0H6ujNDL7ZAiuE0B4p7X04WLwa2otAfi5Bx/NTWBrhgVh1btnxMbDBOMOAwdfpI9u48SVGZj7apMzly5FUGelWq+mLEdD8nvT6kk0BHYOPDkQqOdBcqLNvGthwc28J2NIxsBo8mycsPgqaSNm360yn64yk8eCj0hMkP5GMLhZRl4VM1onmFeHw+egf6yRgm2rkLmjiOzalTZxgcHOTkyZM5IYw77riDRx99lLq6OsClRXZ2dnL27FlM02TRokW88sorjBs3js7OTvr6+jhw4ACpVIrXXnuNtrY24vE4iUSCYDCYM8y+9rWvsWLFCioqKshkMqiqSjAY5PDhwyQSCT777DM+/vhjxo4dSygUore3l0AgwMGDB1m+fDnV1dUMDg5y5swZrrrqKg4dOsRPf/pTampq2Lx5MzfeeCP19fWkUikqKip46623aGxsZOPGjUyaNIlUKkVfXx+nTp3iwIEDHDt2jB07dlBYWEgymaSrqys3iTlx4gSxWIzOzk4aGhrwer2sXr2awcFBIpEIpaWlALS2tvLSSy8xYsQITp8+TV9fHxUVFdxyyy388Ic/BODOO+/kscce46233qK+vp6XXnqJmTNnsnr1ar75zW8SjUapq6sjnU6zbt06vF4vAwMDdHd3s3z5cqLRKIqiMGrUKGpqali5cuUX2nz27Nl/0OM2bJS99dZbzJgxg2w2y4wZM3j99dc5cOAADz/8MKlUitWrV3Po0CHuvfde/H5/TtiloaGBeDzOhAkTeOKJJ6itrc09jxkzZvyxT9h5/InBcRxOnDhxztgyb948wDUONm3alIur+ta3vsVdd92V865blkVHRweDg4Pn9NNh5deuri5isVguVuv9998nGo3m+sCaNWsYNWoUmzZtYt68eSQSCeLxOCdOnEDTNFasWMGFF15IXV0d7777bu46pmny8ssvU1tby+nTp+no6KC5uZn77ruPm2++mXQ6zdtvv017ezvRaJRAIEAkEmHZsmVMmTKFWCxGR0cHa9asQVEUysrK0DSN9vZ2Xn/9dfr7+xk3bhzxeJz58+fz9ttvU1dXRzQaJRwOM3LkSF5//XXmz5/P6dOnSSaTtLa2Mnv2bDZu3IjX6+W+++7jmWeeQdM0SktLefbZZ7nvvvvo7u7GMAwOHDhAf38/b731FoqiMHbs2NwilG3bdHV1kU6ncwaa4zicPXuWWCyGbdvMnTuXtWvXsnDhQs6ePZvzAu7atYvy8nIMw+DgwYPMmjULv9+fe169vb309vZiGEZO3OjLIITgxhtv5Le//S3RaJRPPvmEu+++m02bNrF06dKcp3/t2rWMHz+e3t5errvuOiZMmIAQgkwmw6pVq5g/fz6qqvL++++Tn5+fE3I572X708Z/SD3yoYceuhe49qGHHrrjoYce4sEHH9z+0EMP/Y2U8v8b+nsSeOTBBx/80R8qZ8mSJQ/e/u1v03G6kzNn+xgxpoZULIlQIGNkSRlZUlmXfpUxM/h8XkaWlZLMZrBti5A/QMo0EFISDHhRNY102uGDtbvwKNA+fRyFER/RohDRaJhw2I+UFoZpkTWT1DeUU1YaQRECKaycx81VFXHr6MozgFAEoUCQoM+PtyCI2deH/elhVMtBSBUHB6lpUFOD2tYCHh0za+Tc84GAH8tyJ8dIG6+VRX/hBZbrI/COjHDRohaKS4pYt2YX/X0xxk+ow7Yl7/zLdjpOxzh2uIetm46RTMYZU1XCQF+S99fspWFcGROnjMC2HFKJFADBoIeTx86yfs3HHD/Uz6aNn7Jrx6e0T69n5pw6NN1m/77jbPrgFD3dCTZ9tJfjR7qZNbeZqTNqGeyzeWfFTs6c6mf3zkN8sG6va6SNKOKjDR+TNdPMv6iNgkiASLSALR8dYv2a/Rz9rJeNGw7xL8t2oaoKf37nXCpGevD5vPT1pPlw/Scc3NfN9k2neH/1AZqbq7ns6+Px+gTHDvew8cNP6emOsXv7SbZtOkzlyBICQeFO2IRKb08/iXiCUH4evf0p3l+9i6aWUiZNrkUVrtFjW4IP1n9CJutw0WUTKKvMY9NH+zlxvIu2ttFkMg7/9OxKRlQW8L2/Wsz8C+uYPacRaSls3XiQuvoyRlQW8P7ag2QzBgsunoDmcwj4I2zbegjHsZk6rYbxEyooLgkQj8VYvWozO3cc4eM9p3jz9S2sfmcPkeJ86upG85tXN5DN2Nz3wGLmXzKWC2bVU1ycxwfrdlBWUUDt2Ar27T3GgYNHmb9wArqm8cwv3mX5q9s5driHXVuPkMkkuXjRREaMLGDfruPs3HKS7jMJ9mw/zSe7PqV152pi8y8kXlhAXmGYQDCEqmr09w1imAaBoJ9AMIAQ7grtQF+S9Wv309+bQToghe3G6dngDxgszu6lrFlyMK+Evv48iorCXDC3jkQiTSJu0dURZ+r0OvpiMfzhANmkwub394EpmaicYLrvFJ+2VnOyL+JSdaSbl88VZVUoKvMxb+EEQmEPpm1gWwaV0UK8moKFJJ5MMTAYxzZtEj39CKFiqQoIQTSURzQUwuMNcKY/RkZKujpPURwtpKCwCJ/Xg8+j4/VoHD58mLq6Ovx+PyUlJYRCIcaMGUNtbW3OO2WaJqlUiurqasrLyxk7diwlJSWk02mCwSA1NTXEYjGSySQTJkwgPz+fESNGkJeXR0VFRa5/19bWMnr0aDo6OtB1nYULF+L1eunt7WXcuHGkUiny8vK46aabUBQFr9dLNBrNGUqjRo2ivr6evLw8qqurcyu9Dz30EPfeey8LFy5E0zS8Xi+zZs0iFosxODjI+PHjGTduHIlEgry8PMLhMIODgziOw5QpUxBCMG7cOAKBACUlJYAb5zJ8rZEjRzJx4kR6e3tzKQyGKUiKolBRUYGqqhQXFxOJRIhEIowZM4a2tracdP7MmTNJJBL09vbS0NDA6NGj8fv9lJaWEo1Gc4ZmIBDA5/PR1NREJBKhra2Nvr4+pJRcc8015OfnE4/Hv9DmVVVVf3DCIoSgtraWUChEPB7n6quvJhqNEolEqK+vp6ioiGPHjmEYBtdffz2hUAghBJMnTyadTjM4OMgll1xCbW0tTU1NJJNJpJRce+21lJaWnp8snUcOO3fupK6ujjNnzpwztnyeAmmaJnV1dYRCIUaOHMnYsWNzAhOmadLX10d9fT3xeBzHcWhpaaGsrIyKigp0Xc9J7w8MDBAKhZg8eXJOQKS3t5dEIsG0adMYM2YMAwMDlJWV4ff7SaVSTJkyhYsuugghRG7sicfjxGIxGhsbc2lLQqEQZWVlFBcX097eTmlpKVJKSktLKS0tJZvN5kSFhvtsOBymvb2dwcFBDMNg0aJFjBkzhtGjR5NIJEilUsybN4/a2lqSySQlJSVUVFRgGAbhcJjCwkJ0XaeoqIjS0lKCwSDNzc00NTVRUVFBaWkpkydP5uzZswwMDNDe3p6LDysvLycWi5FOp3OiLFdeeWXO2+g4Dn19fTQ0NJCfn09hYSGO49Db20ttbS0lJSVccMEFKIrCwMAAI0eOpLy8nOnTp9PV1YXjOEQiEfbt28eiRYty47plWRiGQWVlJZWVlX8wHhmgoqKCkSNH0t3dnWufvLw8xo4dS0VFBZMmTcIwDPr7+7nwwgupr68/x1NomiZNTU3U19dTWFiYM67nzJnzr6KKn8f/vfjfrR55gZTytBCiBHhXCHFOpK2UUgohvtSXK4S4A7gDYNSoUQzbSIOxGIPxOPHeQSpKiogWFpLJZJA+P8KjkxICVQgMw0IIgcfrw+PRUS0Tn1cnFk8OJVq2qKouYMwFbRw5cpSqmii1tWMorygiGFLo7Oxgy5bPGFERRdUNbMdAVb0IlCG3PAhniLQ5bL8pYCoOGgqKFEi/j1BNDXGfH5G1wFERikQRKoFQCK/PS8Iw3ZxJqopQhFsYKrbtEAp6MWMmApsF6YN4j6Xxv5xlqqJyR+gMp9dsI+U9RkFBHl/r305PdwLlpIZjO+SdKMc/uI/ys/0sTu+gcU8PynNH8CmSsK5hmAZBofAtf5JR5n5O/XY9QrW5YUwF8/Uweb99Hk0TjNt2lK+nj6Js2o3XC5eNKWe6dgj/kQIKBlXm1gTp7UlhdXWhqeDvPIOvM0xrRCEV8CCPHsbOU5he6cV7fTMr397OsY0fIKSPQBKKivMIdHahnbDQdZWrp45EP9nB9m27SVswq7aMr19eQyTRgdXnUG52M71SJTPYg9Hfg/Aa2EeK0PRihMeLpmrkDSbwmzYik6AonmLWaD9VZFCOnUTTXe8KMZOWwiyDqoV26hg1Xocb59WyY/MuTry/icJIiFotw6SWOkZk+tEck3TaZn6Nh7OjHcxP96FXwvjCDGmfgTx5ACcTZ15dhL4ZRZw+00llmUQVkvywj1tum0dZeYQ3X9/OO29vp7FlFN/45oXMWVCNJEVxsY/6+lbKy0M4JIjFYtSNzWfhJa0oQqIqDpWj8phxwTgCfhWPx2ThxW045h6OHzlBKOTnm7fNoaV5FMKGmqoyZkwfiy2zGMYAHplFOhJFVckvzEOoKkbWJJ1M4vFohPwhdF0lk02TSMTwajr5BQXux0eAIyUKEgcHR6RRzSRYkpQjSSJxVBOEiWkanD7Zx+mT/WSzBsK2CGkaY2vG8MoL64jFbBA6KdvEFpKs7ZA1LXQEUjg4qgSpoinuQoiquh+oYNCDtBV8mgq2m9xbQaE0UkT3qQ5Sio1XtfEISV44hKNonO4bRPEIwgE/mtTRpI7DuR9TTdOYMmXKF8af9vb2c/Z9Ph8XXnjhOcd+P47j9zFs1HweqqrS2NiYoyUNo7W19UtjohYtWvSFY59XB1NVlWnTpnH33XezatUqDhw4wJ/92Z/h8/koKChg9uzZ55wbjUa57LLLvrS+zc3N5+w3NDScQx0aNWqUOxb/Hj4vyPJ5eL1epk6dmtsPhUJfaLOqqqrcdnFxMZdeeumXlvX7GPZY/FuhqioTJkw459jnY13Gjh2bmwwPIxAIfKHexcXFLFiw4N9Vh/P408BXjS3DGO6HwwsDn4fX683J338Vfr+/DqO4uJi5c+eec6y0tJTLL7/8S3//Vf338/1CCJEbdz4vKR8Oh1m4cGFu//P3MXbs2HPKGz16NKNHjz7n2CWXXJLbDgQCXxhjP3+dtra23H5RUdEXxrZhNclhWJZFW1sboVAod0zTtC94xVVVZeLEieeMq78fT1xUVJTr79lslptuuukcw8zj8XyhPn8IQojcWDOM4cUucL83XxXTrKoq1113Xa6clpaWXAzyeZyH+M/ixwohHgQSwO3AXCllhxCiHHhPSln/h86dPHmy3Lr5I7Zu28XW/YeomjCJTNakKBhkMD5INp3BViDW00cylaRhbDUV5WWEwnlYjoNjO3i9Xvy6wsBAGls45Hl0Nm44wfZN+yiOFpLNpvn0wDGCvkLGNY1izoVN5OV5GOxLEi3VKS71oeJDoGALC0uo+CwFR5GusuRw4kNsNEdFOGCfPsHZR55A3bYJ2wJV8+BgYwkPgRuuQLv1G0h/CNt20Dyaa3xKge7RQUgsK4tfSLS//5949+1DIMgarlfOsW3UoXxJv4MrjS4l2JaNpru/c6TLCVMVNz7Jtix+F9DjBve4IXdOLu2coggsy0ZVNZeSp6mup1GCtEzE0SOQzpDN2kNUSbc8XReomoJpunxzXVcRQg4FPYNhuEnOkQLTtLEsG69Xw+vT8Xg0FEVgGDaGYYIETVfxeDQ3mTlu4LSRtX+n1okrLKOov1PYktJdURsK98UwbDRVDAmruAINjgOW5dINdY/mqlbaEstwjUdFEZimS7V18z/LIS+QW56qCnRdxchaSNz7lENtbBg2thDoLY1o+XkgXeVRy4Ajh7vp6u5jXONoQnleHGmiahq2KV1lPQUMI4NtS4IBP7YpEQJUTWDbEkeCqgoEDkiBYUhM00FVBF6fiuPYOI6NR/dgmk7O4MK2CWz9iN4XXyE1YQKxZBqhqoQCQTRVIZ5IuLGVXo1g0Iemagx0G/zVPUs5fLAPpKty6kgN20kzwhzgl2df44my2Wz01mBYOtW1EW7+5jye+tk7dHRlGV0V4rZvz+bFf1rH+ElNNLZU8PPH3qS3D65IbePP4rv5f6tvpjfjR8HBlo6r4oqOpii0TIhy/w+vB92mMOxHkRbFoQCOZZIwLBKGjWUpfLJvP0ePfkbs7+QVAAAgAElEQVSkIA9d9yI0H7rfjyYk0YJ8vD4PqXSGtavXMr6xmaqqKgrCQfLDfqKFIRTlvIfkPM7jPP7z8PTTT3PFFVd8aQ628ziP8ziPfy9+/OMf88ADD2z/nE7IOfh3e9qEEEFAkVLGh7YXAg8Dy4BbgB8N/f/mv6rAIcEPV7gji+bxIFWFbNbEkhLFlqhCoEmJR9UI+PyoCCzLQRUCx7JJZJLuBF3aOJbG6nd2cGDvae7/qyuZNHU0hz47yvbNR9m68RM2f7CfYNiH7pHc98AVID1IVBxpgwBNAKrAVlxBFMUR2MJGcSSKxDWUBgZQurtRHQcpVKS0cTBRPDqojmsYOJBIpSn05qFqKqCgaSpZM+t6Fz0++u+8i0J/AEWoGNksWSkRwjWkspksqqojFFBUgaaqGKZJNpPN0XtcoQIH3eMBKTFME9cAGqJ3DinNCQG2beA4Jh6vx207xYN03JU/obheD9vI4u/vw0qmyGZMvF4fHo/HFT4QEtux8Hr9xOMJPB4dRZEgbDy6jmlYWFYWr9eDnVEwBhW27vyM/lgXc+ZNIhIJIgFd0xGKQiqZJCNck9AfCJBKpRAoqKqKZVt4vR4yjqvG6fXoMNSmnV29eP1BfH4/jmWRiMWRtklFWRFer5dUIkNPXx8ZK0u4IB9/MIjtQHwghmOkqSgvxefRsQyDZDqLqmgomoppGgRCfhAKhgTDtLBsh0HTwrJMIvl56KrAHOjH+eADzN4B953BQaBRWlBIVcCL5nGVIKWjYFmSdCoJQ4HqCIFXVUlls3h03TUiNRUhIZlOk7YsvB6fa6hKUB2HVCqF43Xj/hxbkrRtTNNE9+h4dR1FVUhNm0yicgRGOk1eKIDX7yedzjAwGMOxHfz+AHl5AbKZFP0DffT3WiAVhKKCowx1QtAVlYAQhOwseRi0qh3stQsY7PLw7lvbySaShFXBYF+Cf1mxk5MdSU68vYGu/hbw+Qh7e2hMdXJczyeVdFCkBNXBEa4Gq5DuIoItLeLJJLaaoTjgoSw/DwObuJB0JAYxMw5+3Us45MOPjpmUiJCCV5dEgl4K8vPJGjY9g2kkFn6fjiJNcsGn53Ee53Ee53Ee53Ee/0XwH6FHlgJvDNFMNOBFKeVKIcRW4BUhxLeA48B1/5rCXBlxicfrpShaxJmusxiOQtDjIytNNNshISSaKpCOnQsGVRVXrceybSQqitAxDRNhOGQzBuGwj3BYx+tRaWiopihSRF6wgNf/eRMD/XFu+tYsCiN+HFsFdSi3mfAihEQqjjvBlGBhoVgmqqLiqGBJB6O7m2xsAE0MC0jaSCyEYuFIA1s6OEhCwSC2Y5M1DILBEEIR2LblGjxCULB2DZ5fL3UTDg8ZV0K4NE3vOTmnXE+UBvglqKrLgdbl59tR4h0613GcoVxMrsiEUFzvlZTOkBGnAJ+TBhaguT9242YQeC0rx6FWpczVQVFU8iwLRYhhiU0UVUF1XINWVRVU0yas6pTaboCwvn0lw6wkKV3PU9hxkEN+NVVV0aUzVF/Xk6eqqptBTw753hSBBlRaNm6Wc3Bsh4Bt49E1dE1FAD7LotgwEYr4/9l782i9yvLu/3Pf9x6f+cwncyAJgUQyyBQEI4gJIpNiteWVuqh9Wy2i/S1X9Vfs8met1qG1XVq1ohQrlTpjLb5FQaEQIoEwBUkgEAJkPjknZ3jGPd77/v2xn/M0INUOvi2r63zXylo5+xn23vfe+3ru676u7/eLZVsIIdFZRiHJxVMc20YIsDOD0nmlUkiJTGKU6/TGX5m8+uVnuWCG4zhIkY+LlDLPibtjJ4WilHUrZbJb4TQCdIYfRQgpUCoXVJFCInSKrRSWpbo3kMGJY2yTJ7UIQ5YZMmMopimObXflgw061dgmw7Ksro8XmFKJ4uWXU1u8mCiOmTl2jHbQwS8UKZRysYxGvY5OY5RUlMoFbNtFSpvMgJQGKRVZmjEtHQ44Vf6fY3ehPMn+uEJ82IJnTN7iKxQPuwtoHXY4Ref3kDy0g9AdpH+l4Tx9gLtKyxBWgs4STGahMoXQFlpF5EqigowMz3PwPBsjDO0o4sD4OMpyGKnVkLHmqE7p6HxcqqpCwfdpJwlho4VIYob7q8RBgJ0JeiFtTmBrDnOYwxzmMIc5/A/CfzhpM8Y8C6x9ie2TwH+ADJBnPu12h6ljUygjKNsumVAcnBxD2hZGCSzfI9IpRsqcaybA8WySjibLBJYQlEo+7aMB5XKRxfOXsfWep7jr9sdR0mXPU/sZP3qMk1ct4rI3b2DJsiIHD+1jwfzFgKZcLgKSTKZ58pIpMpEhdAAz9Vwm3/PzVsQjx1DtkFRnCGVhupbcaapRmcFVVt7qaAxCgue73bl5niQ4tos0GfK++0jSmAPnnENmDAP9/VRrfbRbLRrNJqMjIxgDB48cIU1ThoeHSdKEYxPHyDJDtZr7b01MTOD5Xt6yISCOYlrNFgMDA0RRbu49aygbBCED/YOEUcjR8SPoVFMslahUKmRZRqlU4ujYGK1Wi3K5wtDwEO1Wi06nTX9/P61Wi0KhSKFQYHJyEmMy+vprpKkm6EQUSyV0mnJw7AgAoyPzMDJPLsbGxkjSGN/Lydtap7TbbYQQuK6bV4dmppFSMjA4SKlY4PDhw0RRxPDwMKnWNNsdfL+IkALXcZiamibotHFsydDgAGmisRyfo+PjJGmK5/v09/VxYP8+0jTmpOUrKJWKGG2YmZoiSTW1vhoImOq08f0Chw4dRhuDVygyODBAHHQ4MH6Ugu/R39/H+MQEI8PzQEgazRmUJZicPIbJBJVyFdtxcRyHVisngAupqFSrZJmmv6+fOIqIMZRKJYyBZqvFkaNHUcpiaGgIrTOirqz70NAgYRxydGwMx7YYGhomiiIOjU/k41Qu0fc3N2J12mjXhkxTcG3KpSGQgijRtNptHEtRLpXBQH26TRTH6DSvgOVFWQ0iZsoucs28/8WGE/ey+oQOzTsg7BgQDok2SGE4IzpAOQ7JhEYYg2UyLqo/St9EhGNSDiyqkMRW7r8oEoSIwHhgDJnOsGybgu9T63dwHUWWJcjYMOBWsH0fBYQ6IYo0yhZ4vkLLhHYnQFkuw4UKynWwLZtmNEMzbJNJ84KQEgQB9933Uw4cOEC1WuXiiy/uiQEcj0ajwTe/+U2mpqaYN28e9Xqd0047jQMHDrBnzx5GR0exbZuLL76YwcHBXypKYYxh9+7dbN++nWKxyObNmymXy73Paa3Zvn07Tz75JI7jcNFFF9Hf38/OnTt56KGHcF2XTZs2MTg4yNNPP83999+P1pqNGzeybNmyOVGMOczhvxlpmvLkk09y77338oY3vIGFCxcShiF/9md/1pP5f8tb3sLpp5/+c89rEATccsst7N27lwULFlAqlbjwwgup1WoA3HrrrZxwwgmsWbMGrTV33nknW7duZfHixWRZxubNm1m0aBF33HEHW7Zs4eyzz2bz5s3cddddjI2NobXm0ksvZXR09BeegzGGvXv3ct999+G6Lps3b6ZWq/WON8syHnnkER5//HGUUlx44YUMDw/zxBNP8OCDD2KM4fzzz2dgYIC//uu/ZnJysvfdv/Ebv/ECHtkc5jCH/zz+U+qRvyp8+ctf/uPf+Z3f4dDhoxydrrN0+Yq8ChRHdKI2QkCUpcRxRBhHFIsFhocHyVJNZnI5fUspBALHg3prGpkoHtp+kG1bH2fnY/vZu+coz+9tcPjQMZatrHHpFacjnYip6Tqe1c+D2/YycXSSE04YRSnyRC0TgIQsgh0/49iN32Dqth8T79iJ3vk0nZ9sQ05MYETO1IG8SpZJB3ftqVjr1pFg5TyzLMWYjFarjePYXc8hkfPx7rqLneNHefj1m5haspjm8uWMXnQR9zSb/GRykhN/7c2kq0/le8/tZ//AEMHKlThnncWdU5Pscmz6Xns+h0ZG2BYGFM89l8HNr0Oedho7HZev7drJ4jdezrO1KscWLWb4wgu549gxtrYDTv5fV9Jcvox7W00eTBOq553P+IIFPFUootes4e7pGYKTT2GX61F41dk86bl87/lnWXnlldwfR7gbzqJwzjl877nn2WnbLHvLm5hYOJ+Hs4zFl7+RxrIT+fYzT2HWvZKhCzcjTnslrRUncctzz9FZeTK7XBezbh1H589nX38/z1QqxK9Yzc+U4ulSiSOjIzxTLjN04WZ+cOgQzRXL6Xvta3nYGO4YH2flb1zJz5QiWHUKR+Yt5I6JCTorl1M69xzujyNKr97IDim5u9GieM65mHXruH3sKOVXv5qh123Cf9U56DVrecRAuGoV3tkbmD5hCQ+mCcVXn8v39u0jWLWaHcKi8uqNPOX5PIrBP+ds7LPO4PP3bsXdcBb2hg3c02xROe/V/DRos0NaVM57Lbv9Ap2TVzJ9wgncdmSM+rLlFM49hy3tJrxyPQ+lGWL9aZRes5HmsuX8n0NjTC1Zwv6BAZwNZ1LeuJEfHj3Ko0Kw8NJL2dffx90zk+wfqOFtOJsjI6NsC0Omly7hZzpl+YMPoi67DD06D9dxKBWKOLbFzPQ0SZpQLlfwCh5pmtBsNmm3U7bevYfpySj3JJRZXhmUKUIqQlFlrF7l0f01dtnzaS/KqC8Y4OFkIT/zFnFvaQU/Lp7EP1ZWsXVgOQdWDbC1b5j/Y53JP7ireNhdRqxtZCqxJWRYaAGzvYuj8wqccc4yqhWXiqOQOgMtQTpMNZocm5mkWCrSmJ6mcWwK5Sgio/Ftlz7HwZMQpBkz7QCD4OjRQwwM9NNXG8jVI12be+6+k4ceeoirr76aL33pS2RZ9nMiIZBX65955hmef/55rr32WowxjI2NMTIywp133skHPvAB7r77bu655x7OO++8Fyh9vRQmJib4xCc+wdve9jbGx8e54447eNWrXtUzxd6+fTs333wz73znOzly5Ajf+c53OO200/jYxz7G29/+dpIk4ZZbbmHFihX80R/9EVdffTXDw8N84hOfYNOmTS/pzTSHOczhvwaPPvooCxcu5PHHH+fmm29mw4YNzJ8/n3a7zde//nXOP/98Fi9ezPLly1+QBM3CsqyeN9oHPvABtmzZwtatWzn33HPpdDp85CMf4cCBA1xwwQW9WHPDDTfwJ3/yJzz//PN8+ctf5qKLLqJWq/HFL36Ra665hh//+Mfs3LmTd7zjHezevRvP815SLOl41Ot1PvKRj/DWt76VMAy55ZZbeuqKxhh27drFF77wBd75znfSbrf5yle+wsknn8xHPvIRfvu3f5tyucynP/1pNmzYwN13382GDRtYsGAB9913H5s3b57j/M1hDv9O/DL1yF+FufavDMYYpqemmZ6cRklJIjSJyCiXCsRpgm85WJmir1RhsK+G5zgoBJ7rgtYIaUhT8OwaQrgEwTTDozbnbFzDwMAQjp+x6eJTee2Fp5MZG6gwdgj++rO38+SufaxdvwzLMrlYgjEII4gEJFNTjP3994juuht/2wNkP7iN9nf+EZ5+hkxlZEJ0zZgFwkgsYyGNwhhygQ8piaIYy7YoVcpIKfD9AlrnPmlKSWq1Gueddx4Xvv5CzjjjDIKgw6FDhxgaGmLP00+TpClBJ6DT7hBFMQP9/axetYoVy5ezetUq0iQmCkN830MIiOOINI0YGhrg/vu3MTExTpom1Ot1jh49SqlUYPfuJxkc7OfMM89k5cqVrF17KlJKgqDDjh2PccYZZ3Deeeexds2pPLFrF5BLAW/ZsoWZmRmiKGbfvtynptOJmDjaQqeKTicmTQ1pYmg22kgJjmPhujaQUfALnHPOuZx//vns2rUTz/M4+eSTieMIrTWZzlizZi2bNm3Oq0mHDhEEHZRSFPwCtlK4ls3We+6mNTODyQzr169n2bIVnLpmHZVqH0EnpFj0eeX6dZyweBGrVq5EaE0SBri2g+/7mAySNGXi2CSjo/Poq/UhhaDdapIkIUODfVxw3kbOXL+WB7dtI2i3ydKMUrmKEBYLFy7k6T1PcWD/PjqdDgsXLOGVrzydk085iVecuorMJGid5NdpxUls2HA6q045iXPP2cCPfngbaZqyZOlSbNvluWefx3VsLrv4Yq5446WsXHEi9ZlJOp0mhYLLsWPjWEoSxzHtdodUa5I05aSVJ3PxpZdSq9Vot1v5v1aDNI6QGBxLMdjfz9DAYG5cX5+hXq+jlKKvVkMpOWvVRt5cKzG4kIHSMVHq04mrFN2Eiy6KefObjzF/MMS3NUuWNFg02qBgwYIRzVuv7LDudT4HyxX2egtoxB6xkGgLtFEI7aAyhRQSqXKRHVtZuFKSGUMjjRkP2xyemSTDsGh4HhXHxhKGUGuiTkYRj0qxAEWHloLIRAxWfEbKJYrSR5rj1CMNnHnmWbz97W+nWq2ybNkyDh48SBAEfPjDH36ByauUsmeOPWu2umnTJmzbRilFqVRi9erVHDt2rGds+4vi2KOPPkqhUGDp0qWcffbZbNmyhU6n03vPQw89xNKlSxkcHOSMM87gqaeeYnp6momJCaIoolarIaXkueeeI01TTjzxRE466SSiKGJsbOxXF3TnMIc5/IdQqVS44oorfq6atWTJEt74xjfypje9qWeq/PGPf5wnn3yy9x4hRE7v6MaWc845hz179qC1ZufOnbzuda9jz549jI+PI4ToxSHf91m9ejXNZpM0TXFdNxdh832effZZJiYmyLKMK6644iUXp16MJ554gjRNWb58OWeddRbbt2+n0Wj0Xt+xY0dP/n/dunU9PznbtlmyZAmnnHIK9XqdJEl4//vfzxVXXMHq1as5/fTTWb58+a9usOcwhzkAL6ukLa9SDQ70M9jfh8lS4gziJMvbppRCZylSSOKwQ73VIogSLNdjbHoG2/eIdZrzllwHTcKqU+ez+fWvRmcxSRpwzqvXsHjpPH78wx187i9v40//v29y/eduZWCozNv/9+sYmV8gI5eU+Bez7wQOjhHvfhYZJ6Q6RekU2WmhSREmT9Ry/psGI5CZREiBxGCpXC2wWCySxhq0zqtsIm8xc1wHg6AThMRRShyl1OtNnn32eY4dO0an02HnzieIophCsYhfKGI7DkLJHp9Jaw0GRkdHGBwYxLLs/DVLsmLFMgYHB3jsscdI05Snn3665/Hy8MMPEcdxl9NmkNJCqVyBUSnB5NQ0Sarz6qBXwLI9Vq9eg+M4PPHEk2id8cQTu2g2myRJzBNP7ury0UDrXHWxWu1jyZITkFJRrzeJ47SrgJkxMXEUYwwLFy6kr68PpXLuWZrkiVsUxaSpxrZd/EKRhQsX43k+JjWsXbMGz3XZ/dRuLJWrUhopiFJDJ0zIkCjLxlIKZeWVzjRNKRbLLJi/GCFy1ctWs4EQhnIl5xoaBEZIEAqMQqeaVrNBoeghlGBodJT+gSEQFsVqP2vXncH927eTxDFCKCQ2Cot2s00SpwCkOkEqg20JHEdxwtIlLFq0gLXr1mA7DlEYo2yLTtihEwW0WwGtRptn9+6lPjVJc3qKvU8/hQIq5Qqu62Hbdq72mGnazRaNehMMFAs+5VKByckJgihv3fU8D8+xSIIOyhj6a7VcxCOIMDrlONd4hMhyvp1wyd3iY2QGzbrN9od97nnAZ2zGUC5OcelFh7n0kmNUXM3kmOHOByy2/6xA0HEBg6UMtlQ5nxBBKhIyUshyzmaQxCRxgmdbRNgcbkVMNGYoFhT9FR+UYKzRYSpIyAQUfBvbsagHCZP1ACUtRgYGUZZiptOiGXYwsw4j3YXtkZERli5dSqPRYOfOnVx44YUIIahWqz0PnuOxf/9+fvzjH3PjjTdSLBYBegbQd999N1dfffVLfu7FOHr0KNVqtTc5E0K8YDJ04oknsmfPHhqNBpOTk0gpmTdvHuvWreMDH/gAf/qnf8oll1zCvHnzaLfbHDp0iEajQRiGL9neOYc5zOG/Hi+uoNm2jed5fPGLX+TjH/84hw8fBvIE76W8vYwxhGHIT3/6U8444wyUUj1T7mXLlrF169aegnSj0eD222/nW9/6FldfffULpO4Bfv3Xf53Dhw/z5je/me9///v/Jj+v8fFxyuUyUubzCdu2mZ6e7r2+dOlS9u3bx9TUVG/7kiVLmJqaYmxsrOfVVi6XGR4exhjDrbfeyhve8IY5P7E5zOH/Av6zPm2/Msz6WAdhiOs6NFotvIKPUIJmZ4YoTXIRDAxhkhIFEToDG4fBvhph1K3SZAlkKcZYzExKbr1zG61GgOv4PLV7jDt+tJd20+B6LouX1Dj3/BN545vPZNHiUj7pFgqZZSRKYBSQguloNC4yUVjCQwpDJiwyIdDGIGU+kFYGqRDECmwrF9ZIjcF2bIwxWJZCKUmj2exNGtM0zSXcleK+f74bhODEE04gjmPeeNFFjIyMsG3bNuJ2k2WLFrJy5Uk8/vjPSNstyq5LViigdErBtpgZn+DpXTsp2OuwLEVBWQyUyyxftoJDzz6HJwRBu80Vl1zC0OAgDz74IFGzSdFSDFcryDSmaFsMVyssXXoCW+79KYeffx6pFOe86lVMT0/jui7LFi5iz84nEXGMiBN+861vwXYcHn98F0QRxw4d4p9/9CPWr1+PC+zZuYu+YolarYaJIkwYcvuttwIZZ2/YgNIalaYMlssUlKJgSR7cupVCscAJixYyf7AfV8Duxx+n6vnUiiVKpSInL1vBkQMHsXRGc2qKwWqNarFEpVBkuH+AoNlCpxmD1T7KfoHYCzGZ4cldO6mWC7iyysz4UTwhcBGQpDhCMdw/hCsdGsem+eH3f0DBd9l47qt5Zu9ennziSZ5+fCcnnbyS4f4BlixYyIHReWitUUlC0bKpFUo4BkZqNSqeh6U1A8UijhGIKEGmKQsHh+grFsg6beIkYdnCBRzcu5dbb/ketmXnviyR5i2XXYHruuzcuROl4ZRlJ1OuVji07yDVSoUnHtvJ/r3PMdAdX8u2SaTAdh2iKKTValOr9WFZFsODg0RJQrPZohPUCUJFlpmucXyu6piZWSsFBTJXeBRCkiiHR54aIgkUCIvITPGzHT5pBPWmJDOD3H1PmdRYpJnCILAtSZYJjNYYdM5ly0CigAxbKkqOh6cUGkNFudQqDtJStOIIo0NsZegruRwREiMtGnHIgGvTV/Ip+y5RrInSjNgIXNdCmbQbUP4ltrTbbb70pS/xa7/2a6xYsQIpJe973/teMg4Vi0WGhoZeYJLreTlPdGpq6t+cMBUKBaIo6gkCZVnWa2kUQnDBBRfQ6XT4xje+we7duznzzDPZvXs3Simuv/56brvtNj772c9y/fXX84EPfIB/+Id/oNPpMDAwMNdyNIc5vEzh+z7XXXcdSZJw00038bnPfY5PfOITXHvttS/5/r179/J3f/d3LFmyhM2bNzM1NcXjjz8O5LzX2267jcsuuwzIE8Lh4WHq9TqWZf1cwjh//nz+9m//lm3btvGxj32Mvr6+3mf/NRQKBeI47sWpNE3xfR/I49SGDRuYmpriW9/6Fvv372fNmjWsW7eO9773vdxyyy09g+pZLt7u3bvJsoyVK1fO8W7nMIf/C3jZJG1CACYn907XZ5BKYbIsn/AZiWc7NNsdDBmVvgEG+/uphwFxEuEiiHVCrVrGsiStZoA2sO/AIWbqLbJMkkUpe/ceJo1h0dIar79kHa997aksPqFKoSgR5O2MQqYYKdC56B9CSKyTT2D4995G/NP7mHn0MfzJJnYKmTRk1uzBS7TMyKSNti1EmpHEMalSaJMbJjq2Rbvd6q3g59XDDG3bLN+1i3nj45gsw/d9MmOwrbzytDmOkUpyQpZh2zbz4xj7r2z6sqybDFq8Mk1ZFQRYloXXDbqrux5utmVzdRh2lRjzVjClFJuTJA/+wKjWWEpxcpZX7SzL4teCkCTN3+N95W9YqLOuUbjkfZ0A5847WaVTHNcBYDhOUUqyIAhBgO/5XB0GgMDzPJSl8DPDlUFAqlMsy8K/+eZecD87SZBSsjzVRFGIVArPdZFK8etBQKo1vu9zQlfxUirJ74YR6h++hxEwgsi90ARckKYomZ/vokxj2w6VLOO3Op28PdXzUUqyKAgYiWPcz34GhGAk0/SnGqUkv9XuYEyG4zh4f3MDg3HM+ihGKZULRaT5+V6uNcYY/K98hROzjCXdsXxVmiKkRAjBud3zVUqhgPOj3I9vVk5TCMEb4pgwjJBS4nkeK7XGti1MZhjVOr9+XdXNk5MEISWvCMNcLdNx8GZmSC0baTn09fUTxwlJ0oauQI5nO3TaHerT01T7+9EaLDevBksjkUBGllcapSQzYClQUqIxJHgYZWNJB20stj/sIXWBTCkyKyNMPWzbwTIxGIWyFEJrlKVyTzkkyAxEjBSaUqFKueBgKYlMNCXHopXCdCvAUZJqycEWsD+JaYRtcBxGBgYoFXwSYLLRQYqMarmIVj6ZsEixOF7vf3p6ii9/+cu84hWv4DWveQ0/+clPOP/887nvvvs4/fTTf261ur+/n/Xr17N8+fLeeFcqFc4++2z27dvHbbfdxpo1a37hKrIQglNOOYU77riDIAg4fPgw8+bNo1gssmXLFtatW9drrdq5cyfPPPMMV199NTt27MB1XUZHR7nkkku4/fbbybKMjRs3snLlSj7zmc9w7bXXzlXa5jCHlwle7HO7b98+Wq0Wq1at6rU4G2P46U9/yqpVq3rmyrNYvnw5v/u7v9vjum7bto3LL7+cSy+9lFarxVVXXcX+/ft7Fbz169cTxzE33XQTmzZt6h2DMYYvfOELXHnllVxwwQU8+OCDPTGUX4QVK1bQbrdptVqMj48zMDBAtVpl69atrF69mr6+Pi699FL27NnDDTfcwLvf/W6UUlxwwQWcfPLJ/NVf/RXvfve7se2cp/+P//iPXHLJJf+mboQ5zGEO/368bJ6s2dDnOA5aa4SymJo4xkCljJAuOm7hWy5BlDLTaDJ2dHPgG0cAACAASURBVBJsyUB/FRGnhEGuQKiUQ6olbkFy/uZVvPK0E0kzQZZkeI7Cd1zWrF3KkuUurmMRpzG6ZaOsDNBIJVC2RRRpRJohlSLrq6AufDXlc9ZhP/UMrZ/twc0kBWFI0WhhwFYYAUra2Cl4Jy3HeB5YNkqIrlS7plAoIJRFHEbYjoPj+sS/8y6yVatxu0lYhsgVJh2HuOvBphwnV9MLQxzbQXcDNcYQds2x3e62mHziKHJbcMIuByfJ8qQLpUjSNDfcVgop8lU9uhNRnWUkmUYqRdGyieMYbdld0+z8u23LwrIVWRLTDANMZrBsBy0lVjcRibIMozP8gk8Yhjl/Typs2ybptFG+RyfJzafTtKts2emgLAulNZZlkXRl/y0gixNwHECQpEney68UUZwQ64xWJyBJU4rFAr7rkglo1OuEYUSxVMb2PJI0JQw6TMYRw/19eI6NTBK0ZaGNoBPFCKkQMq9KZkmCXS5hfB+ZGdJOwHSrjV8o5BYHAiwyit1E2WiNTlN09xoYZo3HM2zPg65puAtoDHGakh7nUSikJIhjJjsBrm1TLBWh6wsYBiHKsrAtB6UkURQRBAFKSTLfIxkZJly8BCuI8F0Pz7NwHJcsTZmamKBW66NaLKHmzydBUm80ee3m1STnZrjKRZGhpIXODKmGequF6ylKxSKpNrTabbJUU64W82ReKKRxEFZCJ4mJU480SSgVJJYjSHSGTmLSOEYqheO6oCyarQBlMlavnke1z8cIxUwccaTeQGAYrNVQRuR8w3qTmSDBdWxKnsJkKdPNAMvzqZV9XMfCGJFbanQT2NlokhnD3910E//0T//E448/zte//nWGh4fZsGED119/PR/96EdZsWIFAJ1Oh127drF//3727dvHCSecQBRFbN++nbGxMZ599lle+9rXcu+99/L973+fyy+//BdOTFauXMmrXvUqvvrVr1Kv13nPe95DFEVcf/31fPjDH6ZYLHLrrbfy1FNP8fu///sMDw9z1llnsWPHDm688Uba7Ta/9Vu/hed5PPDAA9x+++285S1vYd26dXMr2HOYw8sASZJw++23Mzk5yZ133sm8efOYmJjg5ptvZu3atYyPj/Oud72LLMu48cYbede73sVZZ50FQBzHPProoxw7downnniC1atXMz09zfe+9z0uvPBCAKIoolqt8pWvfKXHY9uxYwdr166lXC5z0003MW/ePJrNJtu2bUNrzd///d8zPDxMqVTi9a9//S89hyVLlnDRRRfx1a9+lU6nwzXXXIMxhhtvvJH3vve9VKtVfvSjH/Hoo4/ye7/3eyxcuBCArVu38s///M9cddVVrFq1CiEETz31FFrrfxOXbg5zmMN/DOLFK0X/HTj99NPN9gfu5/6HHuHeR3Zy7gWbaLY6+JZF0moxVW9iSU0n0qRhwOD8UU5cvgzPscB0qz+WRRpHGCySNIMsRWiNNLmnmm3Z+C4kUYZl+SgnQQhJHIEwGcpKMEbh2GUyIrI0wRYCS+Xmw41GG89x8WxJu91Guh5GGCQak6ZYdt7WRWZAGySSzBIIlUv+IwRKCoQAqSzCMMJ1nDwxSRIspUji3Gz5eKGDfBUNpOzakhkQQhEEIWDwfR8hBO12myRJkELklTqdKwEKIchMXjnKFSvzKlqWZehuhSj3XjO4bk6MTpKEJImRUmBZVl6BRBFFSX5MZLln2OQxwqNjvcoVdE2T05TMGHS1ij/Qj5SKZrOJlBLX7SZdSUyh4PfEGWYFIIIgyPlaykK4LlGqux5i+fjZStFutdCpplAs4voenThl/6EjxECtfwAB6DjCcxQ60RgjsByPVhzT7LSxEAz3lakWPFxLYjKNEYIkU7SihHqrTRSFxEGHhSND9JVLGClpdEKe2XeQYrVKuVzBkZJ2fQbSiIUjwzi2yv3RZhr09/chlaLZamJZEq3zhKhY8LGkJBOSSGsa7U5e1dKGNE3odNq0222GhgbxHQfXdWm1Wvl1SRMKfjFvV0wSmq02tpuvwOpM02y16LQ7+I7H6PAwtiWxLQk6o9loUPAKWK5DMwg4dHQKZRUol3yk6eDaCteykCjiOCFO4dj0DLYrKVfKSCziKKUZhCglcGyDyQy16gAQc+DIGFr7lCs+tuOi05RO0M4tOIpFpGWTZDA1XSdot1kwMsRgXyFfLBGC549OEQmLQc9GZAmNICRKBJ5X4MD+Z9m3+ym8gk+qJJVyjdH+QWzbzpUjpYUUGdvvvZuTTzqJxScsp1YuUS37FP38fp6Fbdv4vk8QBHie11Nmy2YNzLuVbtvOW5rb7TZa54stlmX1Fh8KhcIvTJ5m243ypFr1qmOz+wU4ePAgIyMjPc6bMYYkSYiivNrq+z5SSg4dOkS1WqVYLM4lbHOYw8sAN954I5dddlnOVU9TRPd3NxfyCnrt0LM8tjAMe8IjkMeHTqeD1hrP83qL1e12u1dVm41JkHfHpGnae28cx8Rx3Pu9dhwHKWWPo+667ku2UL4Yx8ep2Zhz/PFKKTl48CCDg4N4nteLU4cOHaKvr+8FcXDv3r04jsPChQvn4tQc5vAfxKc+9Sn+8A//8GFjzOkv9frLqNKWJ4+OY1NvNnOujecS6wTlODiWIdQhcRJjtCY1GlvYtKOERIAV5RUbTIbnWkRRjGfZGKDkOwStGGlbiCzEyBTp2MSxwUiw7Ly6oIRFohNSk2JlAuk5BEmEI1VeDVFgeQ4OhsyyMMJgK4lOUhQSx7KJk5hY6m7CZyOkysVNsqybAOncGLm7Sp+mKarb0hfHca+dQorc1FtnGSYzPXGQ3AzbdCeVeXIXR3H+A2HZvcqO6SZQmdZAhrAUWZa3+s1OYn2/QJomXQVLQZpqwjDqVhByAYVOJ8B1PYIwpOAXSJI0b1sE1Dt/h+Kzz5F1J52zAd2Y3BCaBfOxpAQDVZ1zjaSQuQE4+Q9RhW6Vr1tRK3crhAgw69YjFy7qtnQKpCCv3MUxWaaRr3kNnH4GjlIMDvaTImkFAVm3wuMqn4FajVYnZKbZIjIZlqWoFsuYzBBHCZ7lIZTEIEjihPGJcSJtKBYLDA7UKPseSgriDIyyGFmwgFQIJmfqyCSl4jsMj45gOxZxHBHFMVIowjDKrQcRKKlot9q59LMUGCGItabe7gCSNMiT7dbMDH21KoPlCsWiT9BuY6IYpTUl3wfXQWcZnaCDZdn0V8sIKcnIeVtCKmp9A9jKodFqo+OIoaE+PNumWCgSBQFW126iWHRxXJsoiMmSDFxJaSCvugahphMkFIplChWfw0fG8DyfII7wSiVm6gFDdolCQeD5Bm0E1XIF2/VITEK7HaIsQ7XqUfJ84jimFTQJYk2xoJg/PEjF97FVXt3WRjCvUiDOBNOhZqYZ49s2gzUPaVJUGlGPA4zrMFAq46AZPzaGsgpYlqBWLeN6RYy00OKFZH/P81/AT5vFi7dJKX+uVVII8XPbZic1vwxCiJ4y3L+238WLF//cZxzHwXGcF2z/ZbLdc5jDHP7rIYR4ydgyS384Hi+OG0KIn3ufUopKpfKCv8vl8kvue1Y18qW2/3vwr8Wp44930aJFP/eZ2Yrb8Vi2bNm/a99zmMMc/v142SRtuiuEYNFd7dEGk2pszyPWbYS0CFod0hQQAp0mZMJnotVBWpKabRFlKSqVSCsPdvVGgyPHJhkd6McyionpENt36TRnGLH76HRChgb6qTfa1IMQMkN/qYzveTSmGzQ7EdiSPsfDLzikAg5OHMO17W7SZTBSITFEWhNmbQQSy7ERtsoTtm7bW5ZlOUevq0qplEJkeYIjlCIOE2zXQxsBBozIVRwlEiFNj1+Tk4YTlLJIkxiTGRr1JuVymTiJcR2XIAwxXdPmIAhIk4R2p4MUiiwvtiGlIInTvAKm8sliEISkacLAwEB39S0ijlPStI1SFscmJ5Ayl2wPwoiBo+Ps/3+vwzlrA1GX63XgwAEqlTK1Wh/hkcNUjx2jWa/T39+P7VhMTU9Rq9ZoNhscHR9nyeIlVCplssyQdKumSuV8KvmTH6O//S1SneLYDsh8TBxAHjyIeeABzLe/i21JasUSkzMNWlMzFEtl+qt9FF2bRGtaYYcwjfBKRVzXpdNoMxOGjPZXqZCbPRupCLoVjsFaDa3zaxYnCZbjkGhNEEYkiWam3sAWiorvMTpYw3O6aqNAFCZUKhWCIAAMUglsy6ZSrmJZdm4zgKEdRWhtEGSMT4wzOtjP6GA/xYKfq2aGEVEYUSxZ+L6HMZpms4XnuTi2wnUc0iQlDuM8CXMcXM8nSjWdMCEKQoqeg0RgtEHJvIVQZxl+oUiYKRrtDmkY0V8pMtBXwbbBZBnVmovnpxwaG8fPPCzbpVAqI0NFsVig5HuYNCZNUyxZQKQWBb9ImGhmZjrYlkO5VMJxFIlOmarXQQhqpTKu45KZlDhJsJWNEBYCQSfqMN1oYSyH4b4yvmshMUxOBcx0NAaBVCBtSStKcRyXwb4ShWIJyxIcGRsjjGKM6Qrizi30zmEOc5jDHOYwh/9BeNkkbSIvrpAmCc1mg2qxQhB0kEqQ6IQkSRBSYHkexrJohBE6axFYEmEyylLSbkd4doHH9+5lycAArmWzYHQBzU4LJUHZFp7rkrQUOkhohzHJ+CQ601T6qthS0ZicYaalKfs+LhDphE4Y4lk29ZkZSsUCURhiKQtL5SIemTCkmaZcKBFHCZnOkApm6nVs2+61M8xW0WwpciU9IXLVQaXyikm3LVIIASYXhNCZRhhDFEVA3t6VJJpMx+iuuEVfX40oilBSEUYRjp23NbSaHbROKZVK2Ek6q3lBGIbEcUyplPvLRUGIMYZarUKj0SSKIqanpykWixSLRZrNJr5fwPPcbktpigJSz+Ob92zh1AWLaLfbGGNwXZdnDhzE7D/A+PhRNm58DXfeeSdvu+xyypUiux9+mPXr17Nj+wM0K1X0smUMDAxw7Ngk7XYLqSQjIyNMz8xQfNc1PPPss8RJyuLFi4nihGKhkPvG/O3f4Gy9FyNz5p4go1T0mDcyjBGSdqfD5FRAuVymUq3idFdE640GcZRQLBbxfJ+uux4AjutSqUrCJKXZqKN9h+JAP3GqaQcRx6amUbbNYF8fSgiKFjhW/tkgCFCWjbKtXtupIfchazSaPR5gBkQ6t1FoNFv0VWsMD/RRq1YQWYpOE6Kwg+8XKBWL2I5Np9PGsiwsS2HZVp7gxlHeYut6OX/PGDKdEgUhtmXjlEsoDEEYYRWLIASW7eSLB8IwOTFGnBjmjw7TXyvlSbzWZN1nUToW1b4KliUoFBySJKTg+8xMT6MsBZmmViqijcTYgtQENOoN+ssVHGWh45TpdofMFnilCiqDVEOzXseR4NbKvdZfrTM6YYJ0XGoFl1jHHJ1ooISgr1qiUingSocgMIzpOiOlCiNln9REHJlIaQcJpYKDa2cogvwm/+/v+p7DHOYwhznMYQ5z+JXhZZO0zc6ywjAkTVIcxyaKJIWiTxSF1GdmkFYu6a0yhXJc/HIJMTWNIxVYNqGrsS3FwoXzcTNBkqQcnqozUi3RbLQQlmKqeRTfcTBRjHBsUgApOHLkCAvnjaKFwSkVQcChfc8zPG8UnWXUWx1qtWouIGK7eJ5PHIV5NUypnLNmKawsV3MUUtIJDcbo3FTaaBCCTGdYXfVGnWV4XQ6bUgpXqby1L9N5+58RKEvm4hC2hdYZYRjmRsCOg0xzMnSU5YliuVwiSVLa7Q6e5+UcN5nzqYIgAJPhdnk8s6+lSYLneVQqFYzJv3+2H91xHCYnJ3Fdl/Hx8V7y6XtF/Md2oLSmsno1e/bsoVKpIKVk/fr1TE5Octddd6GU4vnnnsdSFlEcMb1/slv9y20dJidjnnvuOSYnJzl8+AhgsGyboxMTTExMoLOMcqWMsmy23vdT2mHCosVLOG9kPjqICG2HMIgoeTaIjIKXcwb2HTpClKSUqzW8YjG3k0g1zWaDgl+gUs79s+r1Bm6thNNNhDJj6HQCOkFIrVqhWsq5TVMzDQ4eHqPSP0ilXCQOYtIkIsgSqkUXYQQ6M902VQ8BXaVImfvxdZP1OEooFYt0ooijR8cYGhqmv1LBpAlGJ7RbLfyCh+97OK5Ns9UmI/f1c71cGj/rXiPHdigVZ1tzMqIwV0z1PR9l2bRababr05RLeeKdpYYozv3glJDMG+pHSptyqQACwjghTjVZl+MogUq5RKfTQeoE23HJdIJtWRiZS/rPNDuUCj6+pRgolvAthyjN6EQh9WaTcrlGpeCjyWi2OyRRQrlYpL9WwJaCNIkwmcayXUb7K8y0Oky1U8I4wVOCgWoZQ0aaxARRREW6VC0fv1ykLS2a9Q5WJlk2OkTBs9jtehjxYlVHQxwnpGmKbdu/lOeRZRlxHJNlGVLKHq9jtsqd++PJnr9SlmW9FiPHcXrbIeeLzO5rlrt6/L5d1+1xXLLsX569Wc5b1LUx8Tyv58eotca2bYQQxHFe7Tx+X7PHNtuOPXtMxy/6zFbtZ2PJbEtVGOaLN7Ncv9kOgVleTs51TXrqqccf4+x5zY7DbKu01pooinrt08fv/6GHHuqJGMiuyursd83ycvL4pXvHPwvHcXrHN8u1mT2+2TF48TVQSvX4R72740XXaHY8j9/P8YIzs6/PyqRbltXjCs9+x4vHa/b7Zw3cwzB8wbWZvV+Oby8//pj/hXv80uc1+3/P83rfN3uNjj/XNE1JkgTTbUWfvU5ZlvV4UbN/zx7T8ed0/LEev/3fyl+avQ9nF/dm+aSzyLKsd51nX5/llT722GOUy2XWrFnTu6+01r1j/u/C7NjNKgPPbjt8+DC7d+9m3bp1L2nR8cue99nnb/Z+no1DSZIQx7ny8OwzePz1Oj7OvPh5e/HznXeD0LtvZu/p4+Pki+8NoDf+L76XflEsmP1ckiS9eyZN094z9D+BAzc7LrPX58XPxqzY2Oz9cvzrx/++vPg5A3q/AXOYw8smacvZWoZKqUS5XCKKQpSSjB892uNhZdpgEAhLMWNipmaOYSNxbYsDU+PY5TJBEhCT4ghJKwxxvCK2qyiXi2hjcDwbdIZnWQRJTLlaIooibFtRn65jey6HDh/hpCWLOfHEZbQ6LRzbJgnj3DDbUphME0ZBN4GzcK1/CUyZMQTd4FX0faSQJFGM73YDIwl2l18mBYAhyzSdThu/4NNsNCmVSt0fcN0VHckl8kvFIomUSKlIu6qSUiqcroBHGEYYk/ejz07cZvkxuUS+1SMrV6vVLvG4gJCmZ5w5S0Z2HAfbtunv76fT6TA8PAwYxsaOoixJSRrSoMNowaO6aD6PPvIo8+Yt4PFHHiHUKQsXLsS2bcYnxlmwaCGe63LkyCFGRkaQEhqNJsYYgiAgCILcY8zKk9/xY8cIgpBqtcJg/wB+sUCr1UFYKQsXL0ZEMdy7hbG3/AYyCLEthWvl3l+OLRkZ7CeINVGqqU9PkyQJQ4MDFIdHaAcBrXYbnWhsk+WS/DLnD9brdZJUMzDQj8nSrt1EhnJ8hkbmIaSkWa+TBgG1YoHB/j6kEMRp2kuOtU7Jut+rM40UCks53cTcItP5BGtoYDA3X8YQtDtIC2zXwXIcOu0AIySJTrFdB8croDNod4LuJNLFsh2MybmAcRzl222bONEIo1HCUCmXGBjoz5MKW+XtmSbDthR91RJZBkoaUgNRHNOOYtqdEEuQKzgiKDouVol8ESJJ8WoVpuotIB+3JDUoMmyl8F2bZmuKJE3p76/h2S7tVr1bBdT01WpYMhfRUZ6DMBnM8jeFIkwyRJYxVC1jSWgHEfWZBs2pFq6jUH5GKCIm221ohYz29bF4dACLgChqIVODzF4Y0nbv3s3tt99OoVBg3759vO9973vJSdTsD+W3v/1tGo0GxWKRnTt3cs0117B8+XLCMOSaa67h2muv5ZWvfCVJknDDDTewZcsWNm3axK5du7jqqqsYHR3lk5/8JGeddRZf+9rXeOMb38j+/fs544wz+M53vsMrXvEKli5dyqOPPsrVV1/N2rVrgVy98i/+4i/Ytm0bN910E/39/Xzta19j+/btfPSjH2VkZIR7772X7373u3z605/G8zy+9KUvEUURk5OTHDhwgI0bN/LUU09xyimn8LWvfY0PfvCDbNy4kW9+85u9RCEIAq688kqUUnzsYx/j4MGD3HDDDbiuy+c+9zkOHz7Mhz/8YWq1Gt///vfZsWMHf/zHf4xSigcffJDrrruOd7zjHVx11VUYY/jud7/L17/+da688kra7Tbj4+Ncd911vcTlmWee4T3veQ+XXHIJpVKJZrPJpZdeytKlS7n55pvZtGkTf/mXf8kVV1zB0NAQN954I7/5m7/ZE2R461vfShAE/MEf/AFLlixh5cqVPPbYY7zpTW/i4MGDfOYzn+Ezn/kMZ555Jvfffz+f+9znWL9+Pe12m8HBQX74wx/ytre9jQceeIDzzz+fL3zhC1x44YXs27ePs88+m2984xts2rSJmZkZli9fzpYtWxgaGmL16tXs3LmTiy++mI0bN+axPcv41re+xamnnsoPfvAD7rvvPt73vvfxjW98g76+PlavXs3U1BRnnHEGZ599NnfffTef+tSnemO1c+dO3vve9/LJT36SOI75/Oc/jzGGP//zP6fdbhMEAWvWrGHr1q3MmzePoaEh0jQlDEMeeeQRTj/99J4Izj333MNb3/pW7rvvPpIkIQxDPvvZz6K15r3vfS+XXHIJb3vb23oT9qNHj/LNb36TQqFAlmU899xzfOhDH6JUKvH888/zwQ9+kM9//vMMDg4yMzPDddddR6lUYtGiRezbt4/3v//9FAoFPvShDyGE4LTTTmNqaoq1a9fymte85pdOKI0xbNmyhQcffBApJa/4/9l77zg5yivf+/tU7NzTk5UjymEQGYRAZEkECZu4YBzAAbBxwnjt611p8Tqwa19s7DXhxUYGTDAgQICwQQYEEkIBJFnSoDQojSbPdO7K9f5RPYVkwGy477u+9+p8Pvpouru66+mq6qeec84vTJvGOeecEyZujuPw2GOP0dvbi2EYjBs3jkWLFtHV1cUvf/lLzj33XEaMGIHv+7S2tvLkk0/S0dHBXXfd9d+2mC0Wizz//PM8//zzfO9732P69On4vs8rr7zCW2+9xaJFiz6Sk1apVLjzzjt59dVXWbp0KY2NjTzyyCO8/vrr3H777RiGwdNPP00mk6FQKDBq1CguvPBCtm3bxq233sqxxx7LD3/4Q2RZ5tChQ1x77bW0tLSwaNEilixZwqWXBv6epVKJRYsWkUqlWLx4Mb29vfzoRz+itraWn/zkJxSLRb797W+zfPny4P5n28RiMT7/+c8DsG7dOn79619z5513EovF8H2fQ4cO8cQTTxCPx7Esi127dvFP//RPPPPMMzz88MNcffXVH5gLfN9nx44dbNq0iSuuuALf93nwwQfp7Ozktttu+z8iaTMMg9/85jdIkkQ2m+VTn/oUQ4cODV/P5XLcc8891NbW0t3dzac//emQr9zT08N3vvMdvve975HL5fjqV78aFnAAHnjgAUaPHv3f8bWOxt9Y/M0kbe/jmXzy+RwRRQs6V4pCPBolpyhYroNRMXAqBkNjQ6g4LoqkIuNTW1vPQaOEj8S4TC1tnR0Mq29ibzbLwZ5ekpqG7bgkk3GMSsBdkl2XfDZHoVhkaEMjniahR6MMa2jAqpiYnovvSQgfEhGdXC5LOpXCMh18zyOZjFeVFz08J6iGDiYBqqogywLXCarExUKBcrmMZZkoshRWxzo7Ozl48CDlchlfBDevhsYGxo4Zy8iRI6lJ1+C5Pook49huVdhCQhLguEGHbrBKrSgydrVL6bouuq6F1S0h3q8k67qObduBCma1kp1IJFBVlVKpRDabRVGUUInq8Cp9PB4PkkwgdegQF3z/dhRN5QTDRFFkDo0bjzxqDLW1GSwrWExEIjrJDW+RKJfCavNMx8Y87XTimRqMikFUDwQYSqUSUzK15GWFmpo0MU2H+gamDB9Bf76AEolR7OrAKxaJpdM4tkO+u4+4rpKIaPieS9wXRBSZA1W/v9p0CkWRq8lxGdP2SMTjRBWJYE4MSgbJRArVcbAsi3IhB4komqbgei6+gNxAH6rwacykqEkmUWQ5SNLcwa6GhCxJONVrwTQtIBBaEQRdVk9yUSQZXdcol0to0TiaoqJEFGzXwfWhYtlIqo4aiYGkUC5XUDUNFBVF13EdF8vxcOwALhqNaViWiW1ZmIaBHgmk8C1bYJoWelymYlmUjQq6r6LqKsqgsIsfqEAWSiXyZYNINEYmnQp4hYCsKMQVGddzGRjoR/USSHi4XnDcugdyqIqgoSaNrkgk4zFU28VxffryfaDKZJJpaiSFgmHRX86iCY9YYz2R6vVomSaaHqWuJkXFdDB8ib5cCc0t05iKUapvoKs7UAc1PYeULNMQT1CTUME18RUJx/XRVBlBtetRXQPsP3CAKVOmcM455/CVr3yFDRs2hCa2QaHg/SnwwQcfpLu7m2984xtEIhGWL18eVoN37NhBsVjkhRdeoKWlBU3TmDlzJtu2beOGG27goYce4oEHHmDJkiVcc801nHjiiTz88MNcfPHFFItFIpEIK1euZM6cOcyePZtZs2bR3Nwc7jsej3PmmWeydu1a7r//fr71rW9x9tlno6oqTU1NeJ7Hhg0baG1tZe/evUyaNInjjz+eCRMmsGrVKlzX5brrrmPNmjWMHDmSZ599ltmzZ/PQQw/R29vL17/+dRRF4cknn+SHP/whd9xxB7Nnz+bee+/lscce4/rrr+fss8/mwIED1NTUYFkWW7ZsYf369XR3dzN06FBOOukkUqkUZ5xxRnjcWlpaeOaZZ7jmmmvI5XK0tbWFi2ghBBMmTCAajXLhhRcyevRoNmzYwOLFi/nFL37Bsccey5lnnskDDzzA+eefj6IoPPTQ+mI8lwAAIABJREFUQ1xzzTU4jsOvf/1r/u3f/o1bb72VpqYmTjnlFM4//3yOO+44amtrOeaYY3j88ce56667+NWvfsUpp5zCmjVrWLBgAbFYDNd1WblyJddeey1jxoxh0qRJPPzww1x00UX09/cze/Zsli1bxgUXXEA0GsU0Tfbs2cOMGTNYtGgRu3btOmLRvXfvXgYGBpg6dSq5XI79+/czZ84cVq9ezTHHHMOVV15JV1cX3/zmN6mpqWHmzJkoisLVV1+N4zhMmzaNYcOGccopp/C73/2OZ555hiuvvJIzzzwT0wwKL4N+gMceeyxz585lx44dVCoV+vr6uPjii6mtraW/v5/169dz7bXXMmrUKOrq6viHf/iHMME77rjjuPzyy8PzYBgG//zP/8w555zDhRdeiOd5/Pa3vw0XhevXr6enp4e33nqLBQsWUFtby4gRIxgzZgxXXnklX/nKV1ixYgWf/exnGTduHLFYjE996lP09fXxjW98g2QyyQknnPBX7+65XI777ruPO+64A13Xufnmm2lpaakWA2HXrl089dRTPPjggxiGwfXXX8+pp57K3Xffzcknn8wZZ5wRdiKbm5uZN28e3//+9/8D64v/9aFpGueeey4vvvgilhXM9d3d3TzwwAP8y7/8C01NTeGY+/v7SSaTYRE1Ho8zd+5c3njjDe69916++93vcvbZZ4f34r//+7/npptu4oQTTqBYLHLbbbeRTCY566yzmDVrFps2baK7u5vm5mbefvtt4vE4J554IqeccgqaprFw4UKam5t54403WLx4MXfddRfHHXcce/fuDROFs846i1wuR39/P8899xz33HMPvu+zcuXK8DuuW7eO3bt3s2vXLmbOnEm5XGbx4sVcccUVzJ07F9d1eeSRR5BlmZaWFpYtW/ahc4HjOLz44otceumlodr19u3baW1tJZvNkslkMAwjNA637YBbP7gmKRQK6LpOJpMBIJ/PUyqVyGQyR4imWJbFwMBAqKqZTqeJxWIYhkE2m0WSJOrq6rAsi3w+H3bfE4kEpVIJTdNCo/BisUihUAg/4+MSy9dff52Ojg7+4R/+geeff557772Xf/zHfwzf9+abb1KpVPjsZz/Lgw8+GFomGIbBQw89xL59+7DtwMro1ltv5aSTTmLfvn089dRTR8WojkYYfzNJm/ADBUlfQEN9PZVSGVmSUaISpmEQ0SNoCrguWHjEkMiWCvThE1MVRjQ0UTZsBioV+pUyBccA30NxPMYNHYIkC4qFAoVyCU/4eMKnriZNX7FAQ6YWqdqmz/VnyaQS+C54QsbybCTfJ5VK4Jd9bMdGkgSWaZBMBPw213GDbgGBn5YvCXw8isUK2YF+Wt99l40bNrJj5w5KpRL4HpII4A+5XI58PheaKgtJ4NgOmUyGGTNnMOf0M2iZOYuRI0cSiehIkh6qM2qyhuu42J5d5boFUvtCAqsSdCoVVQ18wSIqAimENw1CJRKJOOVKiXw+j1qFagYyxoFNQCwWQ9f1UH5YURRURcWcNBl72nRia1YDMKh3N763F95a+6Hn+HBL4LgQ8MADobl0GAHJ7Ej4z8SJiEyGZsAwLWzLIrprJ9odP8C7725cx0FTZCQ5EIVREPj19Qz/4Y8RQ4aSzeXo7cnjI0hnMkS8QPGzWMjjmyWaGuvwkZFkiUq+jG3Z1NZmqEnFMC2bgWyOSqVCMhaluS5DSleR8HG9AE7peh6pZBJJIrRJAJBlhVKxHPIWZTnYh+/a9PT0hDcl3wMPqJgWig+ReALkwIjddcvIsoIsZCRVIlesYJQrJBJx4rE4vgDbcalUDFRVIhqLoqo6uUIx8FXzHFJxHVVViEajFAoFYvEYsiwFXD4JXCdIdGrSaSRZpWzZHOztoTadJhWPEtU1hCRobKjD9iVMxw3lq41yJfDL9gFf4AlBzihjuz6JZIqYHkhX9xaKlMoVElGdprogiQYPWQqEdyQCbmG2UKJYqlBbkySmZ5BliYJdpmL5JE2V2nSK+nSKREpH0xU0SUbXFMpGhYJrUf8XRfdzzj4H27ZYt24drusyefJkSqUSn/vc57jjjjuYOHEiEEDZHn/8cX7yk5+Ei4AFCxYcYXr75S9/mX/9138lVxXWAY6Akw0dOpTa2lpOOeWUIyBzkydPDv9ub2/n1Vdfpbu7m2nTpr0//1Uhgtdddx3Lli1j/fr1NDc3h52I3t5eAC666CL+8Ic/MGHCBE4++eQjvqumaZx55pns378/hBo+/vjj4UIZYPbs2dxzzz20t7ejKApf+MIXePDBBzn99NOPgCkePHiQ5uZmTjjhBF599VWuuuqq8Pf4l4uXUqnErl27ePrpp/nc5z73AdjbYMiyzIwZMzAMg23btjF//vwQPvWXn61pGueddx433HADN954IwAdHR2sXr2atrY2PvOZz9DT08Ps2bPp7Ozk4YcfDvc9YcIENE1j165d4b5PP/30EI6WSCSYOnXqEWMbM2YMEMw7nZ2drF27lm3btoUdB9u2WbFiBfPnzw+P0eHjHhx7U1MTM2fOZMWKFVx33XVYlsWePXt4+eWXWbBgAaqqous6N954I7/5zW845ZRTkCQJRVE488wzjxjT4LX0yiuvIIRg2rRpyLJMf39/uL8zzjgjNGBfunQpiqJw6aWXHmHA3tHRwebNm8POzOB1JssBimPXrl187WtfY/ny5WHyPBiDELjm5uYPfNe6ujpOOukknn322Y9N2rq7uykWizQ2NobHb9++fWHSlsvlgPdhYLqus3fvXtauXcv06dO59957OeaYY5gzZw61tbXkcrn/9u6MpmnU19cfofa6bt06hBC89tprZLNZzj33XEaOHMnNN9/Ml7/8ZU499dRwW0mSuOaaa3j++edZs2YNY8eORZIkduzYQU9PDy0tLUiSRDKZ5LTTTuOpp55i7ty51NTUMHXqVN544w0uuugiduzYwcyZMz/wG5JlmeOPP5477riDXbt2feB1SZJCZE1nZydLly7lsssuY+HChQgh6O/vp1wuc+WVV/LCCy8wffp09u7dy549e5g9e3Z4LQ12dCFADHzYXPD222/T2NgYKlG2tbUxadIkLMsKCy2dnZ188Ytf5Itf/CJ//vOfGTduHBdccAE//vGPaWlp4dVXX+X222+nr6+PZcuWMXToUNrb2/nmN78ZXu+lUombb76ZefPmYVkWvb293HLLLfzsZz9j5MiRrF27lhtuuIF0Os2XvvQlbrzxRl599VVSqRTHH388zz77LD/4wQ+oVCr89re/ZeTIkezYsSPsPH9U+L7Pxo0bGTduHIqiMGHCBB588EFM0wzHNnToUNavX8+qVavo6Ohg/vz5eJ7Hc889x/Dhw5kwYQIQGJ6PHz8eCBK9iy+++KhZ+dEI42/nSvDBEwLLc+nr7UPTdQQyZdPAdixUXaOno5dK2WTcsCipmMbePODLZCJRtnf10ZCKEfcEfbk8Y2rrEcImIkN/ocjegV5GJ2qpT9chFJ9SX46ikJCFjCCAnum6TjwepWQYRPU4miwjPBffsTBtQUdvL6NHjMA1KsSTKTzXp1gqk4zFqFgWlm1TKpcwTIP29kO8+fpqNr69kYMHD1ApF7HMgCvjeQ6u61aFRwIj7WCRJ4VQgs7OTjq7uli16nVmzGjhjDlzmDZ1KqPHjKW2NoNTNZHWdA3PC3DlhXzg5yVLCqqq4fvg2AHEL5FIkM3mqgsEmXg8TjabDTsJruuSTKRwHBdN1bHMEr7vUqlU6OnpYejQociyIJfLUltTj67oqIUC71x+FX94r42rr76ampoMomrUvXz5c3iex7nnnRuYgbtuAKmIxbjkkoXIsoRhVHj88ccDRcmaoIK2YMF8tmzZwo4du/A8H9d1iEajTBg1BttxyGazXLLoUtbv2cMLK17kpOkzOPbYWXiOw/PPPkttOsUlc05D+/73ifX34I0ega5IENGRVR3LdimbJpZRIaYpaLEonh/459m2hWvbJGIxFFnDtH16+nNYrkt9XYaaeJS4rgAejuPi2D6O4xKNx0GWsB0LGZmAEQblcgnTMojH4kT0gEcgCR9NUhgytAldiyAkQa5cQo3oqHoU2/NwXJdyvojrucTj8cDXz7KrkFJBMpnE9nwGihV8x0byPZLxGJGIjGV7VGwbJIlUKkUqmcD3g8UXskxNbQZJSAgvuHHbjofteKTSaUoVi3KpTLlUIpZIIGkaRdNkIJclnQiEUSq5EqWSgVDswC5DFkQ0HUmRcTyPXC6PpigkEzEUSaGUz1Mpl4nFYqRqUqiKhOQHcEjXFygSSIocGMq7Lr5t0twQQGWLxSIV08B0HFQt4AAUK2UilShSQsWxbIqWixaPURYaRcNG+Icv5ETIDenq6iKTyZDL5Rg+fDjf//73GTVqVLil67oUi8UjOiuDC5F8Ps/WrVuZNGkSsizz5ptvMn/+fAB27NjBD37wA9rb21m8eHG4ID08DuctdHV1oSjKR8Kmamtruemmm/jFL37BrbfeGj6/evVqZFmmubmZpUuXcv31139AMvwv9+s4Dvl8/ggZ8cMLMEIIhg0bxrXXXsudd97JddddF47z1VdfJRKJMGLECJYtW8Zll132kclYpVJh3759IX/mr8UgX6ZYLNLU1PQBrtrhkUwmKRaLYQLc3d1NTU3NEcdO0zRuuukmvvzlL3PaaaeFx+GjzsHhjw/3KD389Z6eHrq6uo7YT2trK/F4nNGjR39sspBOp2lrawOC393+/fvxff+Ixf348eNZtGgRP/vZz7jwwgs/cox/GR+2jSzLXHXVVVxxxRVcffXV4YJvMCqVSsiVGnzP4CJw165dFAoFIpEIW7du5eDBgyEMa+XKlWzcuJGmpibOOuusD/2uNTU1bN269a8eDwgW84dzeCKRSFDArMaECRNIpVI8/fTT1NXVkc1micViVCoVTjvtNDRN45ZbbiGTyXDsscd+7P7+u6Kzs5Pm5mYuvPBC3n77bRYvXszdd9/N9773vQ9I50Nwrdx88838/Oc/5zvf+Q5A2AE6nNpQU1NDT09PyG08//zzWbZsGZMnTw47Rx8Wg0WRQb+3D4shQ4Zw5513ctddd/H73/+eb37zmyxcuJB169YBUF9fz+OPP86XvvSlcN4Y9JV7/vnnWbFiBVdeeSW1tbUYhsH+/fuPmAvK5TKvvfYa119/fVjkWrlyJY2NjYwaNYonnniCefPm0dzcTCwW48wzz2T06NHcf//9XHTRRVxyySU0NDTw8ssvs3//fh599FEmTZrEjBkzeOKJJ+ju7g7tUzKZDPF4nJNPPpnm5mZuvvlmbNvm7LPPprGxkV27drFt2zYWLlwYdjsBtmzZwvz583nhhRfo7OzkxRdfRFVVpk+fzjPPPENbWxszZsz4yGM4SPUY5Neqqhry/gZ/d7FYjEmTJvHEE0+wb98+Fi1axObNm9m9eze33HILq1atCs+3JEns27ePnp6eIxLyo3E0PvwufFgIIX4thOgWQmw97LlaIcRLQohd1f8z1eeFEOLnQojdQogtQohZ/96BCFHV8PMgoukkonGSsSiqBImIhl0qUROPoko+niQzYPpYjkNTMkE6plCxKuTyeWzfxROgSjKKL6H6Mooi43g2KNDe201nLocXUaiYJr7vEY1EiMdjgI9lGCRiMcqlAlaV6+YDekRnWPMQrIqBKisosozj2CSTCSzbwrAM1q1by7333sNt3/oW3/n7b/Pgg7/lrbVr2bt3L93dPeRyOXK5LNlsLujQuB6eFyjoeR4hHHHQ3NdzXRzb5u2NG1m6dCm/+OUvufPO/8nvfvc73n33Xfbu3UulUsbzggQwkUygqkpVYCCYMIMKu8Cy7JAkK0kS5XI55K3JskwsFkOSZbLZ7PsiAo6Hpr0PSRBCYtiwYQghyBfy+EB0wXzeHDqcl1I1VOYvIH/u+expmcXDhol10cVE/+4apMsup3j+Beye2cKzqs57x87CvWQh/qWXIl12Gc7Fl3DSHXfQOmUKKzMZjAULmLFkCd6iS3EvuZSZ/3Q72pVXo15xJa2Tp+AtXEjzjV+ib84cftXZxVsjRtE992z8K69i64yZGOdfgB+PI/CRBGTSSRrrakklYljlIp5tUJcJIA+FYpmebAHHg2QiTlNjAwCFYpFS2SCeSNJQV4uEj6ZIKFJwnVqWhWkZaJpa5a+BaTuUSpXgnFbtHAYFSYQgaEeFFXqJ/myOkmEi6VGEolEybPqzeQbyRZRIlHgqjS8U8oUSxXKFWCJBMp0GSaJkmJQrJsgKshbFEzID+TJl08ZxQdN0ZEmmUioHnodC4LkuAwMDeK4XdDOBimlQqlTI5fLkc3mUKnwkGo1h2zbFYgnf84hoGkIELbFIVKGhvob6dIJ0RCMZ1ZA8B1UW1KRTxKIxLNOiu6cbB49kTYpoLILnB/L/JdNAxsXxXDoLBtlSBaNSwhcujY11eL5HsVzGF4KaTIZkPIYsge0YKIpEVFXxLR/L1ThUqLBj70H6e3Ooso5/RNLmYxhBMeaSSy6hpaWFxx57LOTUHO5ppGkaEydOZNeuXeFivre3l2KxyNtvv8348eORZZmzzjqL5557LlR6nTBhAt/4xjeIxWJs3LjxY+e4WbNmcfnll3Puuedy4MCBD93u1FNPZfz48Tz00EN4XlDQ2bJlCxMnTqSxsZFEIsGmTZuOSDo+LDRNY8yYMezduzfcdmBgAFVVQ16fEIJ58+ahaRpPP/10KBbR1tbG8OHDGTNmDIZhHNG1gvc7Uo7jUF9fzznnnMNXv/pV8vn8EWbmfxmD3K3DuR4fFr7vc/DgQYYNGxYuXmfOnMknPvEJLr74Yvbv3x9uO2zYMD7zmc/w05/+NBRX+M+GEILp06ezaNEiPvnJT7J3715M0+Tll19m3rx5H7t48n2f9957j0mTJgHvw+C+8pWvoChKmKgIIfjkJz9JLpfjj3/8439pzAANDQ1MnDgx7BwPQh9936e+vp5EIkFHR0f43KFDh7BtmzVr1jBr1ixUVaWlpYWXX345vFbOOussbr31VjZv3kxnZ+eH7nfPnj1HdJI/KjKZDKZpBuq1vk+hUKChoSEcTyaT4Sc/+QlDhw5l3bp1zJkzh/r6epLJJLW1tdTV1TFu3LgPXId/axGLxUI43eTJkykWi+RyOSZPnvyRnZoTTzyR6dOns3TpUjzPY+jQoWHBBd6/pgZFeyCAJXd3d/PEE09w8sknf+R1mc/n8X2fxsbGEAo4eH4HUTf9/f00Nzdz3333cdttt3H33XdjWRYbN25k6tSpZDIZGhsb2bBhA83NzciyTG9vL5Ikcfrpp7Nz505aWloQQlBbW8vZZ58dzgWWZbF69erwcyCYA7q6umhqamLKlCl0dXWFc+FgwWVQgKdcLvPyyy/z7rvvhmIdAwMD6LqOZVl897vfpaGh4QPfe/AzBoVUVq9ezfr160MBm7/cbnC/g2IvPT09RCIRDMPga1/72sfyyYQQ1NfXk8vlGDROj0ajob6A7/s8+uijfOITn+DnP/85V111Fffccw/r16/H8zyWLl3Ktm3beOqpp8hms9XC93IuuOCCkB98NI4G/DuSNuAB4IK/eO7bwErf948BVlYfA8wDjqn++zzwq//ogAQQj8QpF0r09HRjmlbQSZIkcANT6kNGkY5snuHxOIrns787j655SKpASD6eBGXfJ2+7GJZNQkiMStVQE4syekgztYkkvuORSaeoSaUoFgo4joUkAoiYKss4pokqV7lpmophmgjHJSKryAjMqsFzT28Pr616lTt/die3f/92Hn30Edate4u9e98jm+vHcW0CBTurKrVv4zgurht0awIS+fuqUYOJlaZpgepixaBSLtPb3cPOnTt55513WLFiBY899ijLlz/Ln/+8lc7OTsrlMsVCsXq83LDD4DgOsVgMxwk6VrFYDE3TSKcDtcdSqQReIAbh2jZNTY0IwHUcUqkUtuXguYGCl2XZZLN51OrYAEzLprGxkY1vv01vfz8ePmveWsu4Y8Zjey6KruF4Hu/tC7D0U6ZO4d0d74aCKbW1taTTaeKxGKlkiiHNQzjv/PNC3lBDYwMtLS2cdOKJpBJJNEVF8lzqkknGjhjK2BHDWfHccxSLRUaMGYcSjdPTl63yyqqm7b4HvoMifJrqahnR3EAiolLI5cgXSriehFtVmMz2D1AqldH0KJFoHMuwMIsFjGIB4Xrg+fieR6lUwnUdfHzkqoJcR2cPvf1ZPN8LF9uWZQWm51WOm+f6GIZJe0cnHgIbCVeS6ewbIFss4QmJZLoGXY9QLlXo7u5GlmRqajJoqoZhVBgYGMAHUpkaJEXD8aG7P4vpAJKKJKtYtkOpWMQ0KggEiqoGynmArATiBI7nki+VyebzVEyLdCpFNBJ0YoqlEoZhEovGqEmn0VUVCYGmyURjGlFdIZOIUpdKEFElVFkgC4EiK5SKJQrFAlpUJ5qM4ykS3QN95It5atIpkvE4lYpBX1+WcrmCj8BBULIc+nID2I5JOhVnaFMdNfEYqgDXtlAViUwyQUrXyUQSSCiUHYd0bYbGmhqSuo44LJHxfZ/77vt/eOaZZygUCqxfv56WlhYqlQr/43/8D9rb28NtJUnipptu4umnn2bPnj2YpsnSpUtpbW1l3bp1LFy4kDlz5nDFFVdw4MCBkH/gOA6RSIT58+fz8ssvU6lUQpUwz/PCRdLg9TCoHrZ7926WLVt2xFht2w6sO2SZL33pS6xfv55SqURbWxvJZJILLriAuXPnsmDBAp577rlQVdBx3u/cH/7Y931uvPFGnn76aTo7O8nlcjz22GNcddVVYXXeNE10XeeWW27hpZdewrIstm3bxujRoznnnHM499xzmTNnDi+88EIgBlVdBFUqFe67775wgTEohnH//fcfsdgMkAXBe/L5PL///e+ZPn06EydOPOK4DB7LwW07Ojp4+OGHufbaa4lEIuFcZts2+/bt49FHH8VxnFCNcP78+cTjcXbs2HHE8RxcpB2uOHg4uuBwFbzB8zW4n/b2dh566CHWr1/P6NGjaWhoCAtag8d4cMyu62IYBq+//jpdXV3MmzfviO9j2zaPPfYY+/btw7IsLMsiFovx9a9/neeeey5UpTz8Ghlc7B1+bA7/XoOFAyA8zoeriT700EO88MILNDQ0cNVVV/HrX/+avr4+isUiP/3pTzlw4ADd3d1ccsklzJkzh2uuuYaVK1dSKBTC49Dc3Mzxxx/Pn/70pyOOp2EYrF27lt27d3PppZd+7H29sbGRcePGsXnzZnbs2EFDQwPDhg3j7rvv5vXXXweCzmo+n6dQKPD5z3+ehoYGpk2bxoYNG+jv7+fgwYO0tLSEx/Tw39d/Vwwek8Hzc8opp9De3k5PTw+tra0MHz6cmpoabr/9dlpbW8P3DSYglhX4m37+859n8+bN5PN5xo8fz0knncSyZcsol8vs3LmTzZs3c80114QKm5qmceqpp9La2sqYMWPCMQxeF7Ztk81meeSRRzj11FMZPXo048ePp62tje7ubsrlMtu2bWPkyJFs3bqVJ598EscJaBnTpk3j4MGDKIrC/PnzOfPMM1m0aBHPP/88DQ0NLFy4kN/85jchUmcQXXD49T44F+zfv5933nmHuXPnhr+dTZs2MX36dM466yzOO+88Zs2axR//+Mdw/Id/l02bNtHb28vpp5+OogRCarNmzSKXy9HS0vKB7uVfvt91XTo6OlizZg0XXHBBKMRz+O928N/gY9/3OeGEE8hms8yYMYOxY8d+bLFGCMHcuXPZvn072WyW119/nQsuuIC+vj6++93vks/nqa2tpa2tLVT3HDVqFDfccAPf+c53+MIXvsDUqVO59NJLqampob29na6urjAZPhpHYzDkxYsX/9UNFi9evG/JkiU6cPXixYv/DWDJkiW/AL62ePHi4pIlS/YAP1q8ePEvlixZ8k3gGd/3/7x48eKDS5YsuXXJkiVPLl68uPjX9nHvvfcuvuGG62k/1EnPQJEx4yfguAE3LBKLBhKqQqFYqlAuG4xtamL88EaKCHzZx3AFqi8Yms6QjMQQHjiOC75AVWSa0smqyp6NY1iUKxUkQBYCXVUpFgqoihLI32sasiTheS6RaJRcPkssGsUyTWKahiSo3jxh3fq3+P3vH2P58uUhMThIbiwc28a0TBzHrppqE950ByefwceD0t2DMr5+VW0vHo1W5a6D7pjnuvgEE35vbw+HDh1CVbXgxpDOIEmBcIvn+aGv3eDkNCjnO6g4WalUUFWVaDQaQhod5/0FQyQSCccVjUaJxwMiriwFCo+VXJ7UsifYccwEzIZGYol4CMHYtm0bs447jr6+PmbMmEmpXGbZU0+RTqeIx+Ls3LWLYyZMIBaL0vZeG11dnWzZsgVJEiyoLr48z2fbtu34vh/CEnq6ujmwfz8tVbjA9q1/5qQTTkDTI2zZ+mf0eJzunl5OnDyJ1O8fo3LhRbhNQ4JxCwVJCBRZRq52yxRZpiZdg4+gv38g4FXJCnoshk/AgSwXi9QkojTV1aIpEnZ1UR2cTxc9EkNWVCqmRb5Uorm5kYim4VV5bLFY7DCxmKAo4SHwZQUtEqdUMRnI5RCShB6NkEylsG2LXDYHrkOmJo2qyDi2RblUQBIQj8XQdQ3btiiVS3ieTywWR9V1DCswUrcti2g0QjKZQNMCrmK+WArMuRUVWZExHYf+bI5IPEkiWYNcVb2yLJtYIkYsGkEWYJsVIqqKLEsUy2VKpRKJeBRZiIDHVhVzkaSAs+f5PrFEDFVTKFUqlCoGuqbSVFdHTTyK8Hy6B0r4PtSnYggfcobNQKlCIh6nPpMmrqvg2sgCsgNZ+np6iKgK8WgE1zZJxGKouoYkQ1Mmhera7N29i3QmQ02mloimEdFVxo0dTWtrK1u2bGHWrFnMmzcPCGBhM2bMCCGGQgiGDBl/IJtkAAAgAElEQVTC+PHjefPNN9myZUtQNGhooLW1lREjRjB06FA6Ojro6OgICfyO4zB27FimTJlCd3c3Bw8eZMKECaxZs4ZcLoAjT5w4kfb2dnbs2EF/fz9bt26ltbWViRMncswxxwABhO2VV16hp6eHadOmkclkGDt2LLW1tezcuRPTNJk6dSqyLLNnzx4OHToUwuBef/11PM9j1KhRpFIpXn/9dQzDIJlMcvrppzN06FDeeOMN3n33XWbNmsX8+fMplUoh72b69OnhInrIkCFs3rwZgGnTpuF5Hm1tbbS3t2PbNuVymc7OTjZv3nxEotHW1sY777yD4zjMnj077I7t3LmTjo4OBgYG2L59O83NzVx77bVhl3Owi+N5XliZb29vZ+fOncydO5e5c+fS1dXFtm3byGazbNu2je3btzN69Gh6e3vZt29feJymTp2KpmnMmDEDx3F46aWXgADCN3z4cN555x16enoQQjB58mQ2btxId3c3vu8zceJEBgYGwoXz9u3b2bp1K01NTezatYtPfOITIdfRMAxee+21cJ4cLJoNioZcf/31NDQ0sHbtWkqlEvv27eOdd95hYGCAyZMns2nTJkqlEtOmTaOxsZGmpibGjRtHY2MjbW1ttLa24jhO2DVbtWoVjuMwYsQI4vE4K1euxPd9GhoaGDJkCBDAN9977z08z2Py5Mmoqkp7ezupVIpRo0Yxbdo0NE3jjTfeCJOJSiUoCk2cOJFkMsl7770Xdk97enpwHIepU6cybdo03nnnHfL5PD09PVQqFXbv3k0+n+ezn/1siL74azEINVu7di0HDx7k2muvpaGhgf3799PU1MSQIUN46aWX6O7u5jOf+QyZTAZFUZgxY0YowHPJJZcwZcoUDh06xB//+EcUJUCVDHbB//+Md955h7Fjx7Jq1SoKhQKFQoFhw4YxYsQIhgwZwqpVqyiXy3z6058mmUyya9cuJk6cGHabDMPglVdeCbmtmUyGcVXP0vHjx3PiiSeG4jA9PT1cffXVjB07lu3bt/PnP/855GANfuaGDRvCDtLg3LR9+3ZGjRrF1VdfjaZpNDU10dDQwOrVq9m9ezfHHnts+JtpbW2ltbUV13X5u7/7u/DanTZtGqqqhnPOmDFjOPvss/F9nzVr1rBz506OO+44pk6dyurVq7EsK5wLBsXODk98TNNkxYoVaJrGlClTsCyLvXv30t7ejlcthg4dOpQDBw6Qz+c57bTTKBaL9PX1UVdXh+u6LFy4kIMHD7Jp0yYMw2DMmDEh3Pe9994Li1yGYdDV1cX48eOpq6ujra2NpqYmCoXAizafzzNkyBD279+PaZo0NTXx3nvvoWka8+bNo1QqsW7dOgqFAqNHjz4CmfFhUV8fKEKvWrWKpqYmFi5ciOd57N27l+OOO45p06axd+9e3nrrLZLJJJ/85CeP4J4OdiyTySTPPvssJ598MqNGjTqatP1fFqtXr+bll1/uWLx48b0f9rr491SphBCjged8359WfZz1fb+m+rcABnzfrxFCPAf8yPf9N6qvrQRu831/w1/7/OOPP95f99Za3tqwiTc3bWf68Sfj+6Brgr7cAK7tIFwfWZJp7+zgmPGjyYwYwpqDHcwY3YhhCGrkOI5ZxKyUqK+tRdM1ssWAl1UXjVEslXEExISCpMm4lkVSj1IqFYjoERLxGD4+RqVCKpUklw2MsX3XJaLrBNL8DuVymXLZ4MUXV/DHP75IW9tuKpUKpmnhOg6+7+F7fqDyKIsqhtsnaPgECVs0GvhrDeLQB5M3SQq8iWLRKAKB8P0Ailed/LRIhEQyiaqpqKpKJBKltraOyy67jPPOO594LBFWXwf9nA6vRA5WkyVJwjRNFEWpcgvy4EMymUZIAqNiYJoWqqZVVQ7LVQ8RBVVVKJUrpBSZxPwLeGbeArpGj2bipEn84Q8vEo3GmD59OslkktVr1nDD9dezc+dOfvWrXzF+3Dh0VePdd9/l+us/xwknHsczzzxNX08vEydO5KmnnuK6T3+ayVOm4HuCxx77ffUmcjWaqrJxw9u89uorfOGLX0AADz70W046+WTGTJjAPffdT2dvP8NHjuKGCxfQeOH5tP3oX0jOnUsyHg34iT7IciAY41ddpD3Pp38gSy5XIJqIE4nHyRVLFEtloppGTTJOTTKCKoHrBF5qnk9VrMUO5PiFTLFsYjsOiWiEmCbhVrta+Xw+4LRFIoDAd33Ktk1/uUzRdHAcl1QqHhhvOw6WZeK7LvFoDFmApqkUCyV830OPaMSiMQzLpFQJYI2xaJyIHsVxXQzbolIxSCWTqJIPnktc10gMqmcVivT39dJYV0d9fS2uD0XbxfACgRerYhDTdVQ16I56roNVKVETi5JKxlAUCcsOYI2SomJ7PkbFxKgYSL5HQ20NmqaCEBi2w8GuLnxZIRpPkNBUUrqGio/jQdEOiig4JvlCAdNxqWuoJ52MokhBJ7tcqRDRI+xs3cG2LVuprakhFosjqTKZ+jpi8QSu46GqEpVKiVdefpWRo49h5Nhx1CQTpJNR6jKBcfjROBr/mRiULv/3cNmOxn8tBv2tPoo7+bcU999/P5dccsmH2occjSA8z2PPnj2MHj36KMTvY2IQlj7IQSwWi2HB92j83xU//vGP+fa3v73R9/3jP+z1/7IQie/7vhDiP4xPEEJ8ngBCyciRI8MOkuO6RKMxsrlcIEvuewyS3Yq5AqoAx/bRpQQXTpyA5TscKNskIg79tsfQYUORbBffckhpGuVKOehASQqe8IgoQYcipmqk0wkiEQ3HCtQXXccmWsUxy4pMRNOCxbTn4To2Xd1dvPLaa6xft54tmzfT39eL61h4BIqNQgLhCTw8PM9FICErStU8UkKpdsIkSa52xYKkKuiCeciyVIXQBZL0qqJiWSbRaNU8ttrCF0Igqtjr7u5uli9fTiZTyxlzzqxiwR10XQOCJDCAAFlomlpN4N43sXVdF0lI+ASThuPYyJKMqiiUy6VQsj8kFovw/OF7Hu2H2rGbmxkzZgyyotLR2cnnrv8c+/cf4MCBAxxsb+fV115j6tSpfPazn0GRZB753SOsWLGCESOHAYLu3h4uu/wydu/Zw6OPPMpNN9/M6NFjqsINnQEMUQ2ORWdXF719/TQ2NVAxLXr6+jkuk+aqyy/nX37yP+nr6qKvt5d6zyOVqcVXNTp6+9EkibpMBl1WCHT+/UAyRILadCDYkSsbdPf24vqCutoaFECRfCRR9UvxIZFMYdo2sqIgSQE3zXE9yoZBsVjCMivo9TX4nkel2u1QFaXKaRMIH0zDIJvLI0cTpGoSyMIll+tHeD6ZmjSyJBHVNMr5AkIWxHQFPRJ071yrgmOaxCMaiUQMIWQq5QrlUgWhqaTTaXzfp1ip4BgVRDJBosqRTKVSiCosrFKpEIlGEPj09/YjZJVEPIauKpTLZQrFEpqi0JCpIRWLIIkAp++7HvFEEtP1GMjl6M8VUSWZunQSJCVQpPRdNAma6+uxfCgWK5iOg1AVXCGwAdc1GSgUMG2X2lSCpqhCTFMRvovnBclhrmLhSiq2ayNcB9kH27VRIgqm76LYBqonYXpgSzKGBz5HF9ZH439dxOPxUFnyaPx/G4cLtRyN//1DkqQQSXA0/noIIY7oun2UUNXROBr/2aStSwgxxPf9DiHEEKC7+nw7cDjIeHj1uQ+E7/v3AvdC0GnzBUj4qJJA8Tyi0Siu56BHElQKOVQBEUXH8H1kSaOvv4dcVELRFGqjGqZtE1cUHMOnv1xEMsuMGjoE4YCKhEKg6GP6NrqmUBOPY5kmpWKJZCKBWTEoFUvUZtLEI1oIK6yUixw8eJDNmzfzpz/9ifUb1lc5cHaI567qnSN8UBQVSdMRgG1ZQddNgCyBpilomobjePh+AJ9TlEDgwXFcJEnG9x0c18OwbBRNJ55KY9smejSC7LiBOInloMgqkiZCUvAzzzxNOp2ipaUFRKDBbpomQkhoqoam65TLRSRJQteiVRilR6VcRngu8UQcy7Qo5fNkMhkkVcF2VVKpJKVSGdezkRWBZQWeY6VCkajrMm1gAHPPHhrfWsulqopZm6Fh7Vqk/n7m5HMoL65gSttuopEIqddeRVVV5vsu6w7sw12+nJmOg9i3H23lK1yeTPNKsYSzfDn2yJEce+gA8R07KP/+MeKNjUzs6eGk/m6kPzxPfNQoZra3ExvoR5V9jkHimxPH036og+Z3NqAYBrZt0dvXE3TA4jE01yKfL+GYFvFojKimBebnroOQZXxcIhENRYsiJIFplCkZFRLRRhRJgJDwJRVFU/CFj6RIuL5HvlCgL5slqutkMmlkRUYIKBZdbBdUTcYnMJLGd9A1lfpMHbYsUywVMcol9IhOLBbFQ2BWKjiWifB8VFlBlQW+42AaBpquEYvqCFmjbFoYZmCqnqmrw3T90BIBx6O+rp5UXENIPj4SrmfTn81RV5NG03QEAsn1qU+l8QhUvUrFAo7rkE4nA3iubZMvlkgl4uh6pJrwAp5HKVciFUuQSiTxfIeBUoW6dBwVCQkPRchVuwSTZH0Nru/huNBXNCiVy2i6Rl1dnJimoAofBuX/fZ+oIlEb11FVgS7LGIZJX7GAKqfwCj6urKPJOmVc8oZJoViibFn4//H60dE4GkfjaByNo3E0jsbffPxnk7ZngeuAH1X/f+aw528WQjwKnATkfN/v+NhP80Guej0ZlkmhUqIrl2X08CGUCgaxmE4lnyMS0zF7s0SFRGN9mhw+btlA9SxsPUpUUdFNQV6S0CJRhCRTcEwcw0GTRSAi4ftEoxqSLFPI5fA9D9Mwieo6uq4iS1IAW6zKc69b9xYrV/6JzZs2BTAu0wh4ar4fGBB7Lvh+4Jdm2SiKRkTXURWVRCIdkm8DxIdf5a5pIZld13Wi0SpvT9FCIuxgUuUDkWgUx7aRZC8w70bguh4qorqdS2vrdn75y19wxRWXc8IJJ5BO1+B5LrIMvu8hJBF6azmOHfqGRXQN17ICrzlJIp6II4QIkjlp0CQ3kGhWFIVKJUcmXYsb0XHPPY85b62Fnm5Y/xYzPC/oKL30B4YqCp/ywd37HjOqkEyxZTOSkJgETPQ9/AMHEJJgsuNit/4MPaJzhRCItl2A4DTP4xTfx3vwtwCMlGU+5QNPPYnn+8z3g+6s9OZqEIKpksRUgLdWYx93LOXaNDFdQU3GcRyHgd5eHMsimYgjyYKSUaa/txfLdqhraEBRI8SVCLliiVKpSCIWobGxCUWRkfERkoLh+hiWjapIaErAbfOFIFNbSywSQZHlwL7C81E0DSHL2K6PIge2AkIEXm6FUoGi6SBkQW2mFl2PkM/mKeaKqLJASybQowpCEpSLFXRNQ9d0ND0wiTdMi1y+QCKVRotGqZgmpbKJ7XhEdI1YMoLnOpRLDloqUC3LZnPomk5NJvA/86qd7UrFDHziDINkKk48naRQKNPdP4BtGKQTsUDARg7sMfxA3oWGhnps1yeb68fzPaIxHdePoUoCHx/bMrFtm/qGBnxZoq9kkc1mkVWJTCpOOhlHQSD5gUmC54GBiwvIqkJKVsDx8HwJK6Lhuh4pw6Mmk0ASEt2FPKWKSzKiM7qunp1aBFf623Ex+T89Pkoy/2gcjaPxtxtHf7dH42j87xsfu8IRQjwCnAnUCyEOAv9IkKw9LoT4HLAPuLy6+QvAfGA3UAY+8+8ahQBHAl+AjEQ6GqM2k8HHIe+4SAi6uruJx9PImoLrg+VZHOgvkpEjDGmqYUt3HxlVpUGLojsuQxrrKJgG0YhGIhpBFxKe5WB7DkbFwDZMdFVHkgSe66BqMrIUBTwUIbFjx7s88eSTrF+3jmw2iyLLNNTVIkTQbJBlEbzXC6CQlmlRLhtUyiaWaWGZDqqiEU/GUFUF13WCZA8f/ACzr6pq1RTbRlFUZElG14LkSFEULNvGtoMkT5KVAH4pBILAhNt1PCzMgItnGGzbtpV7782ye/duzjvvPEaOHImiyHi+Cy7VcXih/LzreAghIykKllEhnkigV9Wp0pkaKoZJqVQmGo3Q3d0VqEYqCrZrky+X0L51G8lEwBkKjGslJDmwSY5GAyXMfC6PqqlVcRcPpSqva9kWiqKi6TqGZZEvFKvkcwlJeEECXzaQJSVU2IpEdUwrUGLzAakKdXQsCyFBJBJw8ITwwIcRvsBDwhcyuVweW1apaa5HUSRkScIoFJERDB8yBE3TsRyPUqEIrkNDpgZVDRJizxV4soQLlEyLbK6AWSkzpKmeaCyKoqpUKmbg0VNbg5aKY1omkqKArGA6DrKsBIr/koRl21TKZeKpQDXTsiz6BwYwDQs9EiGRSGK7NlapjKUo/y97bx5saVme/f6edx7WvPfu7t3d0DMtSDMYFFtRFEQDUmXUWJ+SylGRkpQRManUiVZiqlTiUdGYBCjRhNgcKVBxBEVAQJF5HhpoeqTn3uOa3/l9n+f88e5eQpy+79SpE+K3r3921d5rr73W2ms973M/931dPyzdwDDL8cg4TGn3e7jVOn6lhhIaw2EZo+67VapVF6UkaRzSH/Rp1ipQq4wuzn7Fx1hIj5TAYBjQG4bYjket0cCyTdIkJxiGWKZFtVrHMg2Gw4BG1UPXRPl+TxPCMCZOMkzLoOpXMC0DBWQLo6RK06hUq0RJTBhFoBS1qk+z5mNpCkPlSKUh0UlzSZxlzPe7mI5FxXFQQifPcub6fcIgYqzmUHNLoHiQZeRFTs128B2XVOpkaYHxokS9F6soCp577jk2bNjwkjGUowqCgIceeoh6vT5KqHv44YeJoojNmzfjOA67d+9mamqKer0+CnvYsWMHe/bsYePGjaxZs2bkR3jwwQexLIvTTz99FC40NTWFZVk0m0127tzJ1NQUruuyadOmUcjFf4WyLOOZZ54hjmM2bdqE7/svYctFUcTWrVuRUnLiiSeOosufe+457r//flatWsU555yDlJLnn3+ebrfL8ccfT7PZXNwULuoPWkEQsGPHDtauXUu9Xmdubo7HHntsFApi2zavfe1rf42pmCQJDz30EIZh8JrXvAYhBE888QTtdptXv/rVNBoN9u3bx/79+/F9nxNOOAHHcdi/f/8o3fX4449HCDFK8iyKYvS3pJRs27aNAwcO4Hketm2zceNG6vU6MzMzfO9732PTpk0MBgM2bdrEihUrePzxx2m325x22mm4rsvWrVsJw5ClS5eycePGkRf+ueeeY9OmTaPwD6UU3W6X7du3E8cxnudx0kknceDAAXbv3j1a2yzL4tWvfvXvBUUfXSt37drF5OQk69ate8k6cjTc48CBAyxZsmQEpT66Pr/4d2ZnZ9m+fTueV3rtX8wKXNSi/jvq9zp+lVLvU0pNKqVMpdRKpdQ1Sql5pdTZSqkNSqm3KKXaC7dVSqm/VEqtU0pt+n0BJC+RECgh8HwPpQr273uBznyHLM1x3Qpr127AMG0s20HpZbx/nMWYtolhaaR5Qigz3KqD57uEw4hsmGBKxcH9BwiGQ9IkIU9TLNtaKAQEaRpTFDlREFDkGe32PA89cD9f/9rV/OKuuzhy+BCDfo9gMCAOQ5IoJg4D4jAiTzM0IbAtk2ajwapjj2XtmtWsWD5Jq9nA0EXpx1IS27ap1qpUqlUq1Qq2beE4No7j4HkujmNjmAaWbeJ5LqZlYNsmQpQLfBmmUI5hmpZReu2KgiROiMOIIs/QBMzMHOHHP76J6677v9m9exfz83O023OkabwQT3w0ElpimDpRHJGkCYZpEIUhcRJjWiZBGNDtdVCqIIxCGo0W1UoNQ7eQssA0yy6QRFEohWnb6KaBbhggIIwihkGAV/HRdI0sL8rOnVZ2eGzbxV7ohnp+hUazST8IODw9Q1oolGGiuy7CsnC8CrbrEWUpaZ6jmyaW66KZBug6lufjVqooTUdpAhaKHNuwMIWOLXTGanUmlyzFtRwMYWJoBs3mGMces4qKV8E2LKqOzWSrzuplEzQrLlG/Q7c9T5oXKKGRScVcp8cwjBGaXgZ25AWzs3P0un3q9RqVio+uaTiOi2k55EqRFZI0+1Xyp+3YLF8xie85xHHIcNgHFI3xMaqNOv0oZL7bI8klmmlh2A5pXtAbhqRS4VbrSCGI05z5do8sLxhrjuE5DkkYEAx6CCRjYy3GFtLK0jQdFQ9Jki70ysAwNJYsGadS9cnSlLmZOaJBwJJWiyWtFjoavXaXYDhcOKEtGXS9bpckjmg064yNtVBAt9MjCGPSQhIryJRGEEVEwYBmxeXYpS2WNaq4moYmFVIJojynE4Uc6feY6nawTBstA5kp5noDprpdbMNgwq+i64J22qcTdtGzgpX1CcbGxgllRjvolSOo5WLyn9cw7rvvPj7ykY/Qbrd/4/Kj6zpPPvkkF154IXv27EEIweHDh0eA2W984xvceuutI5jwF77wBaKoZMB97nOf45//+Z9HG7XHHnuMv/zLv2TXrl2jUIU0TbnhhhtI05Sf/exnfOtb36Jer3PzzTePQMz/FSqKgm9+85s89thjdDodvvjFL74EeF0UBVdccQX79u2j0+lw+eWXk6YpTz31FNdccw3nnXce55xzDgA//elP+elPf0qe53z+858fRf8valF/iOp2u1xzzTVceuml7Nq1C4CtW7fy7//+79x66618//vf54tf/OJvBF9rmsb+/ft5//vfz+OPP44QgsFgwJ133omu63zve9/j+uuvp1arcfDgQS677DK63S6O43DVVVfx6U9/mjiOAdi1axeXXHIJjzzyyKggEkIQRRGXXXYZzWaTOI75x3/8R5588kmklLTbbQ4dOsRXvvKV0SFWEATccccdAHzpS1/ihRdewPM8rrnmmhH/8Pnnn+eDH/zg6PkqpXj66af53Oc+R5ZlNBoNtmzZwsGDB1FK8ZnPfIZKpUKr1eLmm28ePebfpYMHD3L55ZdjWRbXXnvtaA0++vd++ctf8vWvf51qtcq1117LnXfeyS9+8QtuvPFGfN/nsssu48knn2T//v189rOfRdd1HnjgAb72ta/9v/1XL2pRLxu9PGaJFOhSgVJ0h32CNGbpMZPEwwAtFQz6fbIoRMmCIk8p4hQj01ndGKduO2TDlGMqNYRrU7FMpuaGuJZHvVIlL2KWL1mCa9t0Om2ErtNyHHQp0bQy9t3QS77UcDjgnnvu4Xvf/jY7d+4gCAKSJKHIC6SSC5H8Vslu03XCEHRdG0X1O7aDaZj4voOSGXGSk8RDkkTD83y8io9l2cg8x/Tc8okDSgkcxwLKLlQh84UUIUhTFp53NuKIaEKM4Nll/HzZwfIrHlKWoSMPPfQgjuPwzne+i2q1Sp6XG3YhBLbtLKRMKnRdYJkGKDAMfQGAWmAaOq1WawHWnZAm2WgDqi2gBGoLJ3pxHJen70pR5DnpArTzKFOoZMZl5ZihppNkGUoqoijBtEwcz0PTdPKiQDct4kwSZzFCgGvZGIaOhsLVXXDKQlEqEFKh6wpN0xGaQCiDVEqKXKJpJXsuLxTFgk8wiEKUVDQqFXSMMjExTjANg6rvYhv6aLRPFVDzfDTDIErysusjNJSm4Vcr+LZFmuVousC0LGqtGlXPRl+I9td0DSUFw0HMsD/AFJKVyyZAlMOFYRgS5zmOZbKk1aBQGnGa0m63UQhq1Qqe4xKnCcMgxLZMhGmRKihQDIYhRVEalg1dw9A0hv0hWZ7QaNVLXlmWMRj0aTRqCCGwLJP5uT7IgmVLxtE1wcR4i2GcMN/pE4UJtmPjuiUXKwgjZJHjuA6tZg1N14HSo9lsNcnRiNKcdqfk4umajlQaw6hEESRJjmOXsfm6oHzMbvkaZbkilYphGBKlCbqp4/keGjpZktLuDlBC4HtVDN0iXkiz9HWNulehattEccR8FIAoGK962JaBFNroc3VU+/bt4+c///koHj3LMm6//XbOOOMM6vU6UI7/Hnfccbz5zW/mX//1X7n88ss57rjjMAyDF154gVtvvZWvf/3rtFotjj/+eC655BJuv/12zj33XN7whjfw9NNPMzs7y9KlS3nyySc5+eSTWbt2bZlAqxSPPvooK1euZOnSpdx5552sW7eOE088Ed/3qdfrPPTQQyilOPnkk7nnnntYv349SZKwbds26vU6/X6fdevWsXfvXpYvX86rXvWqUXew0+nwqle9irVr19Jut3nggQcQQnDmmWf+VqDvUQ2HQ2666SauueYaGo0G119/PTt27BhhNqIo4qmnnuId73gHy5cv54c//CHD4ZAtW7Zw3nnnlSzHhc/4ddddx6c//Wk2bNjAzTffzIMPPshb3/rWxZPtRf1Bql6v85GPfITHHnts9L0NGzbwT//0T6xcuZI77rhj1Jm/7bbbOOWUU1i6dClQTtmsW7eO888/nyuuuIIrr7yS9evXs3HjRnq9Hlu2bOHqq69m5cqVbNq0iccff5wbb7yRiy66iNNPP52HH36YvXv38opXvIJHHnmE0047jdWrV4/CXIQQLFu2jGq1yvHHHz8CSP/Lv/wLn//853nTm96E4zhMTEwwPj6OEILjjjuO7du3I6Xk/vvv513veheveMUrME0TyyotHQ8//DBnnnkmt956Kxs3biRJEr785S9z4YUXcsYZZwDw0Y9+lImJCaSUVCoVXvGKVzA1NcWHP/xhPM/7na+pUopbbrmFdevW8ZrXvIYoivjmN7/Jq1/9ajRNQynFjTfeyNvf/nZOPfVUut0uN910E5dccgkrV65k/fr1LF26lMOHD7N161bGxsbYvHkzK1eu5GMf+xgf+tCHfu9jWNSiXs56eWTrCii00hvkmBYNr4JKM7Ztf5Znt23lyJGDZFmMQGKagtRSzEcRFClhGtAvMnSZk/R69IaDsrCyLWaDHkqATHOQEstzcVyHIs8QUmHoGpZVcrsOHz7IN/7jG1z91a/yzNatdObbDPsDkiguo/X2kTEAACAASURBVPylIktThoMB/V6PQb9PMAwYDocMBgO6nQ6ddpvhoIcsElzXoFZz8TwLpTKiKBh18zzXwTR1iheBaqMwQtPKIlAIiOOINE0oiowwCknTCCkzsiwligKyNEHTNHSj9KYZZvm1HL9LiOKQe++7h3vv/SVFkaPr2sKidxR2my+cAArCMCJOU7K8wDBN0jwjy3NA0O8NyPMC13UXirCUoijw/ZIV5jpOyXRLYqQq0HSBEOVrW634oCSmoWNZFpZllwWuZZfjjo6DpuvkC0Xe+Pg4nuczNT3PocPTDIKIJC8YRhFxliEWnp8S5Xio0MrubIEkl5JhkjDb6bP/yCyzvYBOnNKOEvbPzLF3apphnlOYBoM0Z//0LAdm5uhEMUFe0A0TZjodjszNkeQFElGmJKY5s+0uncHwV51gWdBuzxNGEbphUK3WSNOUubk58iIHpZBSEUYRs3OzhGFIZWGMFE0QhgGDwQDHcRirN7CkgiSmCIc0fY/JsRa2bjA/12F2voPtemimhdINuoOA2U4PzTCp1WsYuk40DBj0+lQ8h/GxFrZtkSQxnU57VKgrqUiTFNM0sS2rPPFUC58B08R1LFpjDarVCkmW0On3SLIU1/ewfYdcFRSyvC/d0Kn4Hq5jLxxspAuHEpUy9bHbR+YFjXoV13PphyGHZzvM9kP6qaSXS44MAg63+4RJjm+7jPlVRK7oDHsMsgiz4lGrNVDCYGYwJC4UnuFSEw6qgNk4JNIKWlWXcb+CUBZFXiBk+b49qsFgwHXXXcd73/veUSJXkiR8//vfZ35+/qXLkBC84x3vIM9zbrnllpH3Y+vWrbRaLRqNBlBuuE4++WTuvvtuAGq1GieffDK//OUvOXKktPAuW7ZsdL/D4ZD777+ft73tbQgheMtb3sKWLVv41Kc+RZqmNBoNnn32WX70ox+R5zm33norzzzzDFJKtmzZwsaNG7n77ru5++672bhxI1/5ylcIw5Af/ehH7Nmzh7GxMa688kr6/T5f+MIXWLp0KTMzM1x77bW/d+nt9XpkWYbneWiaRrPZZO/evaOf+77P5s2b+eQnP8kXv/hFzjrrLAzDGDHOvvWtb3HZZZdx6NAhut0ujUYDTdNYunQpu3fv/l+9EixqUf9tJIT4tVG/lStXcswxx4w4iOeeey5SSm666SYOHjz4a79/5plncuyxx3L99dePcD179uxBKcXy5cuB8mD2lFNO4Ze//CVKKSzL4s1vfjO33XYb3W6X+fn535twKoTghBNOYMeOHQghOP3003/rbY8y4C655BL+7d/+jZUrV2IYBt1ul5mZGS666CLuuecehsMh/X6f559/npNOOmk0Gt5qtUYYo8FgwI033siVV15JGIa/F+eglOKFF15gcrLkq46PjzM9Pf2SDp3neczNzY2ubUVRsGrVKiYnJ7nqqqtI05TXvva1eJ5Ht9sdgeqP3v+iFvXfWS+Pog3QVbnV0nWDfpLQGQTUa3Va9ToCQV6UQQWagLQo0GyL5Y0my5ot5gcR9XqV5WMthlFEUQh8x6LpVzB1E922yi6OpuMYOjIoeVRFIVEStj33PF/5p69w3bXXsmvHDubn5xkMBiilylMm28b3PKpVn1qtSq1Wo+JX8dwKru1jmTZCGGRpwnDQptedJhh0iIM+hkioezq2yEgG8wTtIxTpANfWqPgOmhBkaU4QRLTbPYb9ECU1skIxGAYIzSBKMnpBiNB1DNtCIkDoaJaO0AVCh0IqgjAsR5ukAqnodNrcdvut/PTWn/DC3t1AMRqFKIsoY8GbZ4HUS+9WoaEKgZIgc4muGRi6gb5wyuU4JXg6SwvCQUwSZejoJVdsBPfOEUKhFAihL3wV5HlGmpWIBCVECYYuCvIsQxU5pgBdKQygWa3j2T6DfsiBw9PM9obM9wKGSc5sp8fB6Vnmen3iomAQJRyZb3Nkdp5hklJtNhCGySCImWt3SJKYVqNB1XEp4pS52VmiIKBZrdCqVSiSmNnZadrhkFgWBGlKPwwYhCHoGqbnodkecVqQpTlRGDHWbNFq1lFFwfTUNL1uH9O0MHSDQgniQpFkGY5psGLFEhq1ykKRCbZpMz42jmkYaEqSpSkVx2ByvMlYo0ocRPT7Q2zbLGGsQieKUoJhyS0bbzbxbYs8CRl021Rcm2bNp+I5FEVGHIUYus7Y+Di1Wh1BiZuwTIsizxkOAzqdLllWICUgQdcM8jxnvtMhihNqtRr1WhUlC/q9Af1hQKYkUimEBJVLkIq6X6VZa4KuEeURmlawpFFj5fg4dd8jzzOCKKBR91k9OYFjmkx3hkRxQtW1GKt6uIZOMIwYDCOqjsNkq4FjKMIsoBv1cWwTSwg0BHGeE4QxDcdjzHXRhE5UKOb7fQrUKMkVSu/DDTfcwPj4OKZpMhwOOXz48GjEaPXq1b+2Drmuy8c+9jGuu+46Dh0qg2+1BT/mi3WUdwjlpuptb3sbt99+Ow899BCnnnrqSzxh99xzD6eccgq1Wg2As846i2uvvRbLsrjooot4/vnnR4/F9/1RwWdZFo1Gg+XLl7N69WrGx8dZuXIlSpUe1vPPP59Nmzaxa9cuZmZm2LdvHw8++CBPPfXUCPT9v6oyNOlXl4XBYMD09DSXXnopjuOMNoqGYXD++edz4YUXjjqXv+t+FrWo/110FDx93HHHMTY2hq7rfPnLXy6Tnf+TDMPgIx/5CHfccQfbtm0DGIWXvbjAePF6I4Tg7LPP5sEHH+Thhx9mw4YNv9En9p8LlKOfSU3TfqO36+jtTdPk7/7u7/iHf/gH7r33Xj760Y8SBAFPP/00u3fv5uc//zkHDhzg6aefRtd1NE0bjYbv2bOH973vfdxxxx1IKfF9n3PPPZcPfehDLznI+l062lF7sY4+Vk3TuPjii3nuuef4xje+wfXXX8+mTZvQdZ1KpcKf/dmfsWLFCn784x9zzjnnMD4+zte//nW2bNnCypUr/0u9w4ta1P8XepldVRVSLnR70ozZmXmmj0wTxwliIZLcNix816MXxwRkZFISFDmmMIijBMerYtkOWS5Jkow0zWh6PpZh4plWeT+WTi4UMi+47957+cIXPs/NN93E9PT0yD92NGBC6GV3KkkToiguiz/DwPU8qrUatXqdaq1Os9lkfKxFxbPRySELMfIAkQxRcR9LpdhkFFGX+ZlDzE0fpN+ZI01ClJQoJUizgna7Q6fbIU4T0jwnSVI0XSNOEvqDABAYpobtLfjfKpXSN2boKMAwrZHxWNM0Dh06xLe+/W2+evXV3HnXncy3Z4mTIUIr0LQS3uy6JpZtIjSNPC9IkgzbdiiKFESBQCJlhkBhWyY6JpbpYNs2QkgUGQJJmsQkUYjvuSRpRJwEuJ6FlPIlF4myw6eo1SoYhkaepyALNKWoVXxWrVyO55hMHTlMu9vF8avotkOQFbxw6AjDKMWwXDTDJkoKpue79IMY0/Xxaw0QBr3+gF63Q9X3WLFsKQaSYadDPOzTrHqsPXYFS1t1dJmjsoSlrTrLGk1826HdmWdqfo5uFoPrYLkevUHAzMw8tmUzMT6O77mYmgZK4fs+tXqdSrVKAaSFpJDlBbJWryCLHFkUIx+ZUorhcEin00EWEs+1cR2bLI3IkhjTEDTqNfyKT17ktNttkrTk7FUrPkJKwuEAHcVEq0G94mMAWZKg8qLkwmkaUkG3319I6S/h7b7vL4S6eARBhFLlhqDX65LEMbWKz/hYC9PQiaOIIAioVCo0anUsXUfJslObJCndzoAkyxmGQ9IwpOl5jNeq1CsejqXhGIrxqsuaySVM1H1cU1AxYWXFYcOyCSaqPlEYMTXfIwdajQqe4TEMcuZ7EYaC5V6Fll8jQZLIHAedpZUadaeKUgadfhvPLFjZ9PFsg+JFIG0FnLjpRFatWsWOHTvo9Xrs27evDH5pt3+tEDuqjRs3ct5553HVVVchpeTkk0+m3W6POnNpmvLEE09w9tlnj37nhBNOoNvt8rOf/YxTTz119P1Op8Nzzz3HGWecMXr/f/e732VycpJPfepTbN68mZ07dyKE+K2PB16a8nb0tldddRXbtm3jda97HY7joOs6k5OTvOc97+HjH/84n/nMZ37vittoNHAch+FwSFEUdDodVq9eTafTod/vMz09Tb/f541vfCN/+7d/SxiGdDodxsfHRyfnvu9jmibj4+O0222KomB6enqR0bSo/y0VBAE///nPOffcc0ff63Q65Hn+G2+/fPlyPvCBD3DFFVeQJAnr169H13UOHDgAQJ7nPProo5x11lmjwu3YY4/F8zyuv/7639o1e/GaoZTiySef5Pjjjx9NHNi2TRRFo4Kr3+/jOA4zMzPcdtttnHnmmVxxxRXMzc3R6/V49NFH+dSnPsXFF1/Mxz72MX70ox/h+z6nnXYaDzzwAEopTjrpJKrVKieddNKooKtUKrzyla9k+/btL+ni/7bHvH79eg4fPrzAaZ1mxYoVGIbB4cOHkVKybt06PvvZz45Cnv7kT/6EnTt3cuTIEcbGxli7di1PP/009XqdT37yk7zrXe+i2+3y4Q9/eHFUe1H/7fXy8LQBoMriKI4RQtBsNJmyHPa196LrRgngLiSdbpcoiRmTNVqmQ28QsbraIk5iojhCCVF2fLQy8c8QZWU6155nWauFYVr0ZUg6GPDzn93B1V+7mm3bnqPIytExTYCSikKWLDW5sEk96uVJswwpFVKCo9QCsV5RCIESOUqmGBQgJCpPkKpACBPDMLB0RZZL8iximEYozcKwfISwcF0Hw7TBz0mTkCQMSih2rJBK4jtuCe7OcgzHxDA0XNfB932GA0UQBAvA57J4E5qGaVpEUchg0OeJJ55gdnaGw0cOctZZb2bV6lUIoaMLA6EZZSS9khho6I7AcDTirEBDo5ASIcqLRRxHZMWCt844OoimoZRGkeYoQ8c0NWShcByLLMsIwpCKXyEIgoUOXxkEI1TZXi19gToChSwyTE3DsUwa9Rq67ZJJRac7oJAFjufjOi5KSrr9IVEYUW3UsV2HLM/pDwYEgyG2ZbJsyRgoRa89B1LSqFSpVSulh4+ya9useNRdB8MsLzC9wRDHMGk0muSU42NRlOHYNo1GHUPTSMKQYZbiNmu4lsV4s8l8EHJ4aoalY00cyyTNMsIgIAoDLF2n4bkIdCRluEMQBNRbTUxDpygEeZaCklhmmeaZI2j3S09lo17DNA2yPKPdaaNRpjBWfB+VF2RJjCxK7p/nOkgBcRYxiEMalQqIMnhm0O8jdB3LdgjCeKEoLNB1QdX3cFyPQkqGgz5plmFZNs2FkcBOp4NWLw8DkjRjGCV0ghBhGhiGTqXiY+s6mlIITQESTUhcQwOloSTkgGYIWg0PAcRJjiEES1qtsoOexMwmQwoELb+KDQyimOlBfwGboKM7Jp08pBNImvUmFcejVW2QZjlpVqDLX51D6ZrG6za/Dk0rT66/+93vsnnzZoqi4OKLL+ZLX/oSGzduXHhfx2zfvp1Go8Fpp53Ge9/7Xn7yk5+QpinHHXcc7373u/nGN77BGWecwfPPP88JJ5zA2WefzYEDB9ixYwfD4ZDXve515HlOnuccOXKEnTt3cuDAAd74xjeOOtxKKR566CEsy6LVauG6Lps3b6bf73PkyBEef/xxDh8+TLPZxHEcZmdnmZ2d5fDhw2RZxvT0NHNzcxw4cIBut8vk5CQ7d+5kbm4O13U5/vjj+f73v88JJ5xAmqa84Q1v+J2rbqVS4U//9E/5zne+w9KlSznhhBNYv349l19+ORMTE1xwwQW4rsstt9yCEIINGzawbt063ve+9/Htb3+bk046iW63y0UXXcQxxxzDD3/4Q0466SQcx+H0009f3CQt6g9WRVHw7LPPMjMzw7PPPsu6deuo1+sv6bKVEyY5l156KZdeeimvf/3rgdJXu337dmZmZnjLW97CW9/6Vn7yk58QhiHLli3jL/7iL9iyZQtvectbOHjwIL7v8+53v3u0rhw5coRzzjmHhx9+GNd1RwVekiQ4TulZ379/P71ej0ceeYTZ2Vnuuusu/uqv/grbtgFYtWoVxx57LN/+9rdZv349Tz75JG9+85tJkoQf//jHjI2NMT09zR//8R8zPT3Nrl27qFarWJbF+vXr+drXvsaOHTv467/+a66++moAli5dWo7Q6/oovOjBB0t//Xe/+13+/M///DdOOByVEILzzjuPL3/5y9x1113ceeedfOADH2Dfvn18/OMf57rrrsP3fX7xi19w9913c+mllzIxMcGtt97Kjh07OOuss/jFL37B+9//fpRSbN26lR/84Ae8853vZNOmTYvr0aL+20u8HGZ8TzvtNPXwQw/w8KOP88jW7bzmjLMJ44TDB/cRBn00DSbGJ2i3O0RRzIrVx7J6w3pMTRJHGSgTx1ELcGpFkSflWKSCSsUnl5IcRU036czPIzW45847+dd//hee3/58yRATClkUFLKEIL94vKn8Wp6CawvFkGla2LaD67rYtompawiZoPIeKo/QFSWwWGhITAzNRQiJLCLyNCBTCs10sL0GuuEDFqal4xmASomzmCROyZIcpXRsy8I0y2JAaYJqo8mS5SvRNb1MiOx0yLK8nLPXNUzDpFA5URSR5WV6la5rrFy5grecczbvetc7mJxcRiEVUloUoiDOAiQZRZ6gCUjiACE1qm4N07DJiwLDtFDoDIIhnuNREQ5ForBMhyQOyvHAokDTyxGMQpX+OWVZxEk5dpcmSdl9s0zyLMMwDYIgpFqpoKTCsi2EbpJLiHPJoSNToGk0mg2yLCcKQ7I8RzMMfM/DXLjvYTAEJalVq/iug+eYZbdoMGC81cK2TAxRohpQ5fimLGTJsROi7KpSjoYKTSNNM+Y6XbAsHM9jMAiIwhhDg1a9RrPiUMiCQ7PzDDNJtVbFNHRUntNuzxMFAyYnJljSamGbFuhQqAKVKTpRQiEEDcskDvrYtlW+f4VOuzdgEMXYXm3Bg5mTxBFxHGPbFlV/gTMXDDGFjmfbOKaJrusEcUShFEqUjD/fdXEMkyLP6Xb7SAR5IbEdlyLPsG0T33eRSqKkIEkSwijCdl3StAxw6Q8GmKbB+HgdITTm2h3CMMar1KjUqoCkSDPiYUCjVkb6a0KBEAhVsjySXBLEEbqmUXVshAApFLlUtPsDukFMpgQ1z6VqWkip6AQJQZIwd/gQe7fvxKl46BUb3TIY86s03QrK9egkGe12m8fuvZfXvupVrFm9mka1Qr3qMtasjIq222+/nde//vW4rsvu3btZtWrVaAOTJAnPPvssmqZx4oknous6U1NTmKbJ2NgYSikOHjzI3NwctVqN1atXo+s6Bw8e5ODBg6xZs2a0WdJ1nW3btpGmKdu2beODH/zgKCBAKcWhQ4eYnp7GMAxWrVpFvV5HSsmuXbsWOI7GyK/R7XZZt24dBw4cwDAMJiYm2Ldv3yhkYO/evUxMTDA/P88xxxyD53ns2LEDTdM45phjRj6836U8z9m9ezdJkoyQCEeOHBl1z4bDIbt37x6dgnueh5SSPXv2EAQBa9asoVaroZRi7969o9CUSqWyuEla1B+krrnmGs4//3w6nc5oXPi4447D931+8IMf8KY3vWlUtCml2L17N5OTk6Po/yzLeO6558iyjE2bNmFZVjlRkSSjwKSpqSmmpqbwPI81a9ZgmiYzMzPs2bOHFStW0Gq1Rn7pZ555BsMwRmiAo7H4MzMzmAvXhqOf0xfvbcIwZPfu3UgpWb58ORMTE+R5zq5duwiCAN/3Wbdu3eixbNy4kVqtxqFDhzhw4ADLly/n2GOPJQgCXnjhBbIsw/d91qxZw+HDhzly5MhLxqRf+cpX/t5wJKUU7Xab/fv3MzExwYoVK0jTlH379rFu3TqiKOLhhx/mtNNOG3UNj65hQRCwYsUKli5dipSS++67j/Xr1488cota1MtdX/jCF/jEJz7xmFLqtN/085dN0fbIQw/w0COPct9jWzn1tWciNJM0Ctm5+3mgoNVqYegm8/PtclO2chIchYlJksIS1yTJMlzPpUgiXMfFNgzSNKMXDJF5zkSjQdAb8Is77+Ar//xP7Nm9Z8GrJUnTZGGOXJYEZChZUy96nCUcuQz/MA0b27axbQvbMvE9B8/WKNIuWdQvYdtKp0AH3cM0PIoipUh7qHSIROFUKjRay9B1HyFMLCPHkBGWlpVBJVlBMEjIUollahiWxiCKkLqD31jC+NJjiZOUYRCQphnDICDPC4RQpElCmqeApFCSPM9A5ViWS6s1xv/x/vfyprNeS1r06ecdUhIKkZFkETLLMDQNHQNH9xmrTyALgRAC03YQQqcX9Bm/9SHW/sdPFl4bHU2I8jVTgABxNBDC95CbN5NJtQD3LovLo69t6WvLy/TAhYuc0HQQgkKWEHJN19B1neEwIEhT9Ne9Hnv5JKhyrCPLcyoVryziDGPBHylQGzagLVmCWOjkykKiC21U4Pe6vbIzKTQc18a2LFAlCBtZjg7mmiBMU45Mz6GbNp7v4pgmvqWha4K5/oBE6SA0oigkSTN816Tuu9Q9BxPQNJ2CspjKY8nhdgcpBMubDVSRYhoWYRiDbjIMYwqhgWGQZSm9Xg/LMqlVKuhGmbLZ7/fQhKDVqONbDjLP0HWNvCgwrfL3kiQtwyUadYo8o9fto9BLdh2CNE3QdVi6ZAxT10tQogKpSs9hbzBkdr6NX6ng+T4IwXy7TZqltBp16tUqeZoxNTtHnGZUfI9l4y18y0BQlBgPqSERFFKS5zmWrmMLDYVCaopUKA7NzpLmUPEamJqgF/QZRhEVy6fu+OzevoOnn34a4ZjYvsuy8Qnq1SrzSYiwPSpOBS1OeeD+X7Ju/TrWrl7za0Xbf4XyPCfLskUfxaIW9Qema665hne84x2Mj4//Vz+URS1qUX9A+n1F28tnPFKVRYHveVR8n0Lp7N61k/n5NpOTSxBCkGU5juNgWxa+0kAqlK7h6yboAtuy6HS62LrAsqE3CMqIe93As13iOOaJp57guuuu44UDBzCNEnpdpjQWHPX9qKNGYNTIEKwbZcx/GZ2rLYQBRMRxBEqi6wLHAEvPsAyFZZqYlo0uLAplUygN3bRxrDqkIFWB6bhYto3nVTE0E9uMsWWBpRSmLtB1h8R1yLOCLB9SqVv0Q0ksHZyaT8X3kAuoBFkUCASWaYIoi42sSEnTDCnK2HuZZ8RxxmAQ8s1vXkeczrH+lcvI3CGFLgnTCNtxEAo8w8PQBZICYZYFUIEkyDuEcZ8gDhh75jH2uzGPvut0xuuTTE5soOaPYWgWrunh2A5RFKFHKeK229CkRGoaOgKpytdIFpIsz/Fti7DXR0qJ5/vEUZ80TahWKtimgSYFFBlN26CuKbj6SsQCc6suFzplC8X2aIseRaj/8T8o/q/Pga6jUORFTlqAZdloQsN2fRRlkVtkBVJXCA3yQpZJnprCQqFZJsesWMYgTOgOhsxFIccuX0LVc/Bcj2FnQH/hZLLZakKeYug62sL/QuYKDB0Q5EVeFpn1Opqhk2YLnaqsQGUC0/YosowoiUFKlkyUZnZZ5ERRSJoXVBtNbMtC5hmznQ66KLt/lmWhaTCME5I4oVIpT3ZNw6RWqxLHOWGcokTZCa1WXIyFxFKlVOnF08uT0Yrvo5smaZYTJynhMMaxHZaNjeHZZdcyIsVBozW+BNtzsAwdoSRCKnIlCZMYCfiOg2cZSKXINYlQCqHAUhrH1CdQCnIhmOr2kVJn5ZJJZBYTpQHTcY9AK5hwqjjCIC8ks2FMkkHLFlRsiPKUIo/QVfH/67L1u2QYxu8FyS5qUYta1KIWtahF/c/oZbOjKA/5BXJhFCxTBhuOP44wGZTFmuUQBiEyz8mVRLcNHMemnyekMkIGkAsYq1YRsiAeBihZUKtUkLLcoO7btZebb7qZZ559FpVlRGkyiqYFFkIZQAhVbvwXOm2armMaxmjMIM8zNIoycl/X0XQLTVOIHPI4R2gJhqth6JKKa+G6DTAsdL3AIMLIFXlRUNgVzHoT32tgIaCQaHFCxSyjhJVhohtVfN8lySJ0Q2H6KYNYIFyfQhPkSi10uTSUVBiWgWkaZfGJRKqcKArIi4ysyEkTiWFYvLDvAHfceQ9G9Y2MrbXKrpdmkOY5vm0jhMKxLWwcHN0kpxyf7IZdgihAKkURZ+xTKXflQ5aKPsfasyyruUT9kNM2Hk+RSrIko15t0lu3lmq1Spxm6JpJluU0mw3CYIjrOmjVKtu3Povv+/i+x1NPPo1jO6w8ZiXVWoVarUIcRgshNQnacEjNc+n3B6BAE4JCFuiaRpqmGKZJ6wc/RG3bxly7Q6Gg3qgzHEQM+gMmxifwXAehCXQhiGVBLhXSkcgCoijF9x0MvYRJZ7kijLOS+5ZJWs0xbMtGoZFnGVkS0qxXKaM8c4J+D6NwqTot0qJg0A8wTIt6zcd0LJrNJoUsi6Q0K9ANHb9Woz+MmGu3EbqGY1tUaxVQOVmWECcpjmPjOhqFgG5/QBxFNCoVKq6DYZokSYwqChzLwTHdkimITiYL2t0BaZbRbDYJBgG2aeG7DkpBkGUMw4ggimnW6/iWjaELbNNgrttDCp1q1adqG3i6QJNl99N1HY49ZnKhDa3QhEIohdIEcaqY7gTouoZtWhQSkjTHsQ1MXUcJAVKiaQJN07A0OHa8RgHkEg71AvJC4psmFdchRxLIgjSOWVFvsHqixkBm7JttY+oaaV6UPslFLWpRi1rUoha1qD8wvXyKNgQIgWFbC6BkwcyRI/TbHWq+TxGnWJpOlOXopsD2LPq9LprvkKUhzeYYcZ6jihxNaFimgRA6vueRxDFTU1PcfNPN3HvPPfT7fYo8o1hgar04SvclEuWAn66VAG1rwVcGFsgSB+B5HppQaIaGazjIYB5d9qi4Pp7lYfo+wrGxHR9DRVjEGcEDHwAAIABJREFUmJrPMFUkZgP8OhW/hS108ljS8KossTVyDPTWSsz6agzHIity4uGQJIqhE9AZpqRRQpok6LpANzR0vYzVL59G6dVSSqHrBnlRPl+pFGmakufw7DM7Wb1hJW9cdyJKV0gUWZIiNYssK/AbNbRMpygUvUGfQdpjkPSJ0hBHwfhTL3DDhgqVap3Z+TkOHjqAbTxBbyZgemqKbKhhaR7jY2PkeY5pGkzNzJFnCs/zqNfrHDp0gNe+9jWctGkTUThkYrzFnt278VwXhGDnzp2EcYjj2Rw+eIhms4ksJM1mg1Nf9Soe2rEDpKKQBe12G9fzGAyGeF6Fkw8cYFmnzV1330sh4I9e9Ufomk611sBwHNA0kjjGsS0816XT6WH7NnGcMzvbQdcm8H0LWeTMzMzSHoQsmVxBo1knSxPm5zvUahUcpwzsSLKCOArJs5SxRo1GrYKS0G53GQ4Cxscn0BTkuSQehmRpRsUcQzNspBBlB6/dxbQdPLdMp8ySGIQsizXPRSGIoph+f4DpuIy1xtCFoB+EDAOJ55XcPFlIgsEQLQHXsctEVNehVqviWBa2rqPrBroQDMKA+V6fHDBtmzhJyZMUU9dwPJ9qpUqBhszSckzWNlAICiWQC11mISg/SwgUJavP0qFe8wDBME5o9/rIQrF0vIHl2qUvUSkqlo2SRTl+KwSGAEMIJuoNomHEjNTJkpxUaSUf0PDIU0U/zwnyDN/UaNgmVa9Krtm8mNO2qEUtalGLWtSiFvWHoJdN0YYQSAVhGBHGEZnU6HY76JpGxffR9DKOvtlqkWc5w+EQz/cI8hTf85GyWOia6Agp8T13YSwtZ3Zmhkcefphbb/0phw8dpMiz8vaUnbSjUdsvNsz+atzuV2wTXS85ZJoGvufhez6GYeDZJrbn4JkOVubhaFVMqaMrjdzIEGaIToGuMgw9x/cquNLDWbKewqozNjaJY1iYqo3Te5Z6PkBaVZh8Beb4iWRJQqfbJYln0J0EwzdQSbcEhBsGeZYhhMCyyy5UnAQURU4cByRJTJ7nFHkBsuyCZGlZ2HXbAY88+BTrT13CyvXLkKJAahqGZuMbPiIzSKIEoULCOCBMQzKZU4iCJMoRYYwXSsb7PSp+janekMHMIRrSYPbQLtasPo1mZTkHDx7kla88nh07dzA+Po4soNlscXhqit5gyMHDU6xZsxalFI1GgyIvGA6HtDsdClnQ6feo1ssOTH8wZPnkJLpu0uv0cCyHIBjQ6/eZnW8zrhkYtosyDA4ensIfBkzNzeNWa2BYVKo1ojgmne/QrFdxXbd0eGmC1ngTTRfYts74kiXkCpJMIhDYrssyv4KmC7r9AUkSYwrwKz4ql0RhSBhGVHyfiaWTpa9uAfyp6xaVqo7nlgVMkqTkeU690UA3TLrDgCTLKRS0xsfRdaPsOIdDbKsEWVuWRZbnJFlGlqZUfR9hmIRhSJ5mqKKgUa+j6zYIQZ6Xf6Na8VAL7+F6vYqQCg0wbQsW+DpRFKFpOjW/SprnhFFEnia0Gg1MVY7f9jttiiJDa9bRCpMkTYmimCKLmZxoYZkmQpWfYYVAKkGS5eRZghQlpF03bWzfIpaKzmybYsGHaFomGgpDlcWeWGA2+pZBX2bMJUOiPKNRbZAjiHRFf9hlwoRVYw18s8HsXJsgiRGi4MVO1Lm5Of72b//PkY/yb/7mbzjppJN+bfnpdrtceeWVHDp0iM997nMlHw/4j//4Dx544AEuvPBCNm/ezGAw4Morr+Tiiy+m1WoxGAz46le/SqfTYcmSJViWxQUXXMDc3BzXX389ExMTPPXUU5xyyilMT0/zR3/0R/z4xz9m7dq1LFu2jPvuu49PfOITrFmzhnvvvZfvfOc7XHDBBWzevPl3LpdpmnLLLbdw+PBhli5dyvnnnz8KVYHS5/nDH/6Qfr9PvV7n3e9+NwA333wzc3NzWJbFe97zHiqVCrfddht79+7FdV3e+c53jp77oha1qN+uNE25//77ueuuu7jgggtYu3YtRVFwxx13sGvXrlEc/dFAkhdrOBzyta99jenpaf7+7/8e13W54YYbeOaZZzj33HO58cYbWb9+Pb7vMzExwVlnnYVpmnz1q19lz549fPSjH2X9+vVs2bKFvXv38va3v50bbriBNWvWUKlUGB8f56yzzhoFET3zzDM8+OCDFEXBkiVLOOecc6hWqyil+H/Ye/NoO6oy7/+zd42nznzuuUNmMhMIMySMMoUhJk309bVRGm1R0UXT4vD2z6bttrHt1261tVlOraiggqBGIGlGIURQxiCjjIEMkIQkN7m594w1V+3fH3XvNQlhsNe7Vvv7vfe71ln3nlO1d+1TVfs59ezneb7f5557jkceeSRjeu52Ofvss7n33nt5/vnnufTSSznkkEO47rrrWL9+PWeccQarVq1i7ty5fOpTn0JKSafT4Ytf/CKaprF06VJ+/vOfM3fuXBzHYceOHXzoQx/i1ltvZePGjVxxxRWUSiVuvPFGHn30UaZOnZqxZEcRu3fvZu7cubTbbWbMmMG9997LUUcdhZSSBQsWcPzxx/+X0809z+Oaa67hpZde4oorrqBcLrNq1SoefvhhLrnkEubMmfOm7Tudzrg9nT9/Pqeffvr486JSih07dnD77bfj+z4HHXQQS5cuJQgCVq9eTbPZZO7cuZxxxhmEYciqVatoNBrUajVWrFgxUfM8gT8KfzJOW5bVlFHFVsol/Fjhei4jrQamaZAvOBi2jdvtMq0wg55aDwLwGk2kEiRKkqQxCYpi3qHT7WSskFrKzh07uOeee3hp/XoC30el6fha/Fhq5BjL097GVQoBo1G2McHHMXa4MUcvn3eo91Sp9/ZSL5XIp7vQ/deIugGJBpolMSSIMCGKJJpZprdnKnbvfJzJ8/GUhp2zyJkm0t1BvHUnjpcSGzmsgSphsUQ3lMSaTavjEycjCJGNKQ2jLPI3SjSiS0Gia4RRgOd1ieIASEiShCRRpKPPs5oUKCVIY8WGF19lze0PsvzPz6LanydvmxTsAr2FPmxpY2kGXuQSKJ9QRcTEWc0cGkne5lP37UB7aA2KjAJ5LKV0qH8jZvFBDN0m8H2CIGSObWGaGTNgRirSIQgCCsUC1WqVo2bOIn/BBRy2e4hXXnmFGaZJvlCgAxi+T6vRQAhJn8qYMM3BnSyIIpI0Zs+eEeZFMXajgWnZCM+nbFmYnQ7ztm6lr3+A6mOPIYUgbTSwbBu9VECaBkKlWWqpzJwGiST2Iob3jJCW8uQcm4rM0k9379mDpaBeKGQprM9lqbRizx56cza1agVTk9liABCFEU4Uo2kaXuAjHRtLCCp+hBAasSZRrRbFmbOJD11IHGdOVBL4VIsOxXyOJImJQx/f97FzDma5RBBFtDsd0iihWChimxZCCTrtLkLF5G2LcrGMZerj9Wpj93kYhCgUpm0hNUG1WqPt+TTaHdpdD8fJUarUMG0Lz/PZvWuQnOOQL5VQhs5Qt8PwnmFs06C3WkLTMr26dJQxNUpTukHESLOD77azOdJbJ4kjIhQjroulJGW7jGWa7Ol0CQKPvnIVc9SBEypFapn0Q7VUZJdtY8gsBVNPQso5m8mOTaPR5JWuS862sU0NmUb72BXX7VIsFjn//PMRQjBt2rR9hFvH5nu5XGbhwoXcddddrFu3jnPOOYdWq8UDDzxAt9vlyCOPRCnFCy+8wM0338yhhx7Kn/3Zn1EoFOjr6yNNUy655BIuv/xyfvrTn7JkyRIWLVrE4sWLuemmm/ja177GmjVrOOSQQ1i5ciUnnXQS8+bN45prruFb3/oWX/3qV1m8eDH33nvvAUV498evf/1rnnzySS6//HKuvPJKdF3nvPPOG7dj3/zmN5k8eTIXX3wxX/va11i9ejWu6zI8PMwnP/lJrr32Wq6++mrOPfdc7rzzTr785S9zyy238POf/5xLLrnkjzPeE5jA/4UIwxDf93nkkUfGNdk2bdrE6tWr+cpXvsLatWu59tpr+fSnP72P/QXI5/MsWrSIyy67jEMOOYQPfvCDnHzyyXQ6Hd7xjnfwH//xH3zsYx9jwYIF/OpXv+ILX/gC//Iv/8KRRx7Jiy++yIIFCwA45ZRT0DSNE044gW9/+9tcdNFFLFy4kDVr1nDFFVfwr//6r7z88st885vf5Itf/CJ9fX2sXLmSf/u3f+Pzn/88zzzzDN/61rf4x3/8R6ZPn87NN988vrj06KOPsnDhQoQQnHrqqfi+z5IlS1i7di233347F1xwAf39/bz88ss88cQTrFixgpNPPpkrr7ySv/7rv2b+/PmsWbOGfD7PiSeeyDXXXMMNN9zAJZdcwimnnMKOHTuYNm0aRx11FOvXr+f222/nL//yL/nZz37G4YcfzrXXXst3vvMdms0mV155JVu3bh2343ufz/3FyA/EEmnbNieddBI//OEPuf7667n00ks55ZRT2Lp1KzNnznzT66yU4rrrrsOyLC688EL+4R/+gd7e3nEJgSRJ+Kd/+ife//73c+yxx/KZz3yGvr4+fv/736OU4gMf+ACf//znqdfrbN++nY0bN/LZz36Wr3/96zzwwAOcddZZ/2duyAn8X4E/GadNkLEN6ppOp9UGw6BWrZAzdFAJuq7hey5CSCI/YHBwCMM00DRJtVyh5XZJ4picU8A0DGzbRqUJzUaDJ554gnWPPITndklHBS6llh1x/+ja3v8LIRBjqymjq/e6rlMulygVilQqFfr7++kf6KW3d4BaPodsRcjmME6lSJKz0QoDGVNh5zX01MUwChQqUykcdChJcRqppqOJFKESlGgQFhxyukMkBDndJzW6GMLAKCqSHoMdQUJO18hbebzURRMCyzDQpaDdgagbASlh6KGEwjQNwjAhSRh9ZcZNAEmakvqKpx7aSK2nzrn/42SKtoUldBzdQpMaUeLRDVuEIiCWWT9CaJhGiIZiuKeAqwuqtXJG0oJGo9GFVKMnX4YUhGWjSZnVwY1GdkSa0l8p02p3aAyPUM452Bs3wv/+En0S+hSkaVY3GI+Kf2qaNspOmTFBCimzVNft2zloZGQ0FVQbvZ+ydNtwzhyW/ObXtFttAEzDQIsiGo0Rop4etg0OMjAwMEqFDGOclgUlyCuVyUWMSkFYpkl/HLNrcJBcvY6CLAIWxbBjB6X+PiwnN56dpxKFjCK0JMHQDXK6xvDwHgqFIjZZraSuaTiuC2HE5ptuIbBMHNOmVq1iSAVpgu92cBybgmNnBDihjyYEhlTkSwWE1HFdl07Xp1RwsCwHTdfxul18z6Ovv5qdiyjC7Xg0G03KpSJV0xq/txuNERIkpVIZJ5/H7bq4fhNLE/T0VMjZNlGasn3XbqIkpadSppizKDs2UpJpsSEJkpSRTpdG2wWlqNfqSF0jiBRhEGVpsrpJqVgkDhL2NNp0oy55J0eiJEGUYOgSQ0qkEtTLZQZyDq+qFBn79Fd76SkXEULhey1SDAaqZWrFHC+aOonUXmdZpkyZwrHHHju++OK6Ln/7t3/L3/zN34xrBgkhME2Ts846i7vvvpslS5bw7LPPcvDBB/PMM88gpSRNU9atW8cnP/lJbrnlFpYtWzZKTJTZCsuymDJlCr7vM3/+fObPn0+z2Rzvf8WKFeM2RB8lNjr33HN54YUXWLNmDeeccw62be9jkw4EpRRr1qzhzDPPxLZtFi1axC233MLy5cvRNI0kSXjyySc599xzsSyLI488kvvvv59ms8ny5csxTZOjjjqK733ve5x++um89tpr7N69O9PHnIiyTWACbwuFQoHTTz+dn/zkJ+OfKaXYvn07g4ODKKWo1WokScLll1/OhRdeOL4gI4TAMAw++tGPsmrVKk466SRs2x6f/5kMUWZTzj77bH7xi1/w5JNP7kWGlv3IjOmejj+vjLZZsmQJv/jFL3jsscf45S9/yRlnnMHUqVMBWLZsGTfccAMbNmzgqquuYunSpeOOy7Jly1BK8fvf/35cHBvAMIzx4/T19TF37lweeughVqxYwbp16/aJgo05Ms8++yylUmncWbnoootYs2YNp556Kv39/ViWxYoVK9A0jZdeegkhBLlcblyXbez71Go13ve+9/F3f/d3LFu2jMcee4wnn3wSpRQnnngixx9/PE888QT33nsvzWaTJUuW8NRTT9HX18eZZ57Jv//7v3PBBRegaRof+tCHWLt2LaeeeipTpkzBsqy3lAJI05Q1a9bwpS99iWKxyNy5c7n//vs57LDDgEzj8+WXX+bggw+mUCgwb948nn32We6++26uuOIKCoUCBx98ML/97W+ZOXMmmzZtotVqoev6uGTBBCbwdvGn47QpQCl8zydn52h7HqW8Q3dkhDDwsfr78VwPiSRvmyQypVzM0Wg1aXWaaKaOiYFu6ARBQBxFxFHE1i1b+d2j69i5YwcqTUep6DNO+jHjOBZB23/1Zmy7YZpYloXjOJRKJQYG+uir91Lr6aG/v49Jkweo9wxgEZMagwjlUDYsErtIcfZJmMUegqGnCAd/T06khFaIqYXYlRyJtJCorF6oa4AmEVJDEwp3aCvezmEIE0giLM/D9LpUC3WMQg2R9uJ5XULfo9s1EJrAj3zidkSiklGDKxBCMlrmhkrTLKops/MglEZjd8QD9z7B3EOns2jRoeStHLqUxEmAF3XxE5cw9UmlQigdnRQpRtDDiNX/4yRWD77Cn19wDr09ZXJWH7/46T0MVOdw6UcuIw1idg/txrJM6r09tNttHv3dY5imxYyZB7F7pMF99z/Eee96N5ZpUikWCN021UoJoRIaIw1MM0elWkGTIqPgj2M002Bw1y5W/vJGdM9nwDR5eeNmTjtzCcVyjTiOyDs5tGlTaSUpTz/1FKV8kVIpY6O88447WHHecm679TaWLV/G4YctpNNqEEcetWqNXK6I6/kM7tlDiCRvW1QLBRpDQ3zj36/k9DOXcOSiRdi5HA/efz+//MXP+bv/539x8LxZDO/ZTRCnKCPHruEGcZKSs0yK+RzDu3ZS7+/HizNdQd/1qOzcydS/+SQijahV6liajiUlbrtFLmfhWBa6phElMUmUoqIIJ5/HLpdw/YiRkT1EqcDOF7HyeQLfpd1pk0YJ9VoZyK57s9lmZKRJqVRFaQYd18M0DTRdp95Tp+37hDGMNFq4nku1UsKwNHQSTCHImTZxuYpp20gUZdtEqpRUZemQrh+wu9GiE4RYtk05l0OmEd2uTydMKTh5KjkNoRTDzTZ+HONYFpNqfaRxwshQk0RF9NZrWW2rECgpcNNsISJvGdimIBURMRLLKVDLSXKWRRyBTDT0dF+Hp1AokM/nx1OR/uqv/op6vc7ixYsplUqvs0PHHXccP/jBD9i5cyePP/44xx13HM888wyQCYzv2bNnPBXp1VdfZdasWQA8//zzXHXVVezYsYPPfOYz+7CZjkHTtH2ifGPj+9SnPsU///M/v60IG2QR7WazOa6DVigUaLVa2bwYfag78sgj+e1vf8vs2bN55ZVXqFQqzJ49m4ceeogTTjiBzZs3k8/nmTVrFpMnT+azn/0sSZJw5ZVXvq0xTGACE3h9VGfy5MnMnDmTz33uc4RhyNe//nWklBx77LEHlAeYMWMG73vf+/jmN7/JZZdddsBjmKZJsVhk+/btb1tiwDRNyuUyW7ZsYdOmTbz3ve8d32ZZFvl8ni1btvDKK68wffr08W2O47yt/pctW8Ztt93GSSedhOu649pykEmd3HrrrQRBwOLFi8fP0aRJk/jwhz/MN77xDf7+7/8eYNw5HcOYMPf+6O/vZ3BwkC1btvDtb3+b73//+/i+z6c+9Sm++tWv8tWvfpUvf/nL49qRPT09bN++nXK5TBzHtNttyuUyAwMDfPSjH+Ub3/gGV1xxxdv6rkEQjIuWCyEol8ts3rx5PDPLsqxx23raaaexbds2pk6diud55HI5hBCUSiVeeOEF3vWud/Gzn/2MSy65hHK5zMUXX/y2xjCBCYzhzZd0ASHENUKIXUKIZ/f67AtCiNeEEE+Nvt6517a/E0JsEEKsF0Kc87ZHIlT20jTc0Ye+NE0o1yrkiyWCMEZKfVSzS0MYGlqssIROoFLSOIEU9ow0aLZapFGM1+ny7LPP8NQTjxH4LpCi6xpS10AKlEhJSUhJM/ZKAcgsQjO2ElbIF6jXepgyaTJzZs1m3ry5zJ8/j3kL5jF3/nxmzZnLpElTqFZrlGs1qpUqpZyBbSnyjkG+XsGqDVCfdhylvgXYjoGttUn3vIjub8YyEqR0ULpOLDSIFF0vJQwUfqeLt2czwtuG7m+hwm6mlWFaX5npk6dw0IyZmThvT4V8uUih6qBkQKKFaJZBGIHrxmSeqiJVCWgg9NErLwVoEqRkcHuTB9c+QdCS5O0sD77ttuhGLt0kICRB1yQ5w8A0BEmioZRAVnLsiRMeW7+VnaHP715+ni3DQ+R7J6OVyrz42hZuv+8+rlm5ko2Dg3SlpKUUO7pdRKlIsa+PQr2H1/YM8/Pbbuelwd1cc/Nq1r24nutvvYMfrvwlv3vhBTyp4es6sW1DoYAsFHno6WfpnTWH93760xx90UWcdOlfkz/pFLb39nLLlm1c9ejjPLF1B64SkHMYbLeIDR1PSigUKE+djqxUaSnBoy++xNU33sgNt97Bzb+6m1iXGIU8+WqN+pSp2NUe2kow6IcETp5HX3oZVzPZ5Xnc//QTOP11ipMG2OV63Hrfffz4lzdz7+8ep6EE163+T1bedgdrH36Yux98gA4pzTThhytv5IZbbuPOe+5DKUWP42CSEnRbqCTCMkxM3chq1JIYz/OxbJNysYimBJEfIVKFZZr01CrYhk5jpEmn42FYNj31CrZloFJI4pRcLkett45mm+xuNXhtzxBuEKIUGIZOnCS0uw0MU1LtqSANHc/zaQw3IE3ImZJJPWWqjkXFsdCEACRJKhhqtnht9xC6YVAvl6g4DlGUMNTqEKuUWiWPY2v4ccRgo02aKqoFh6Jt0mi1GGk2CcKAQqmMn6R0goBIpQRJQtOL2OX5DCchO7pthr0E2ylnkccYkijT8/NCHyX2dYpqtRqXXnopl1xyCfV6neuvvx7LsvjABz5ArVZ7nRkqlUoceeSRrFy5kjRNGRgYALIV9McffxzP81i7di2FQoF77rln3AmbNm0axx13HIODg4Rh+LbNHsBhhx3GGWecwXe+8x3i0UyAN4OUEsdxCIJgVHrEJ5fL/SHKLASf/OQnmTZtGrfddhv33nsvZ5xxBn/xF3/BokWLuP3221m9ejVnnXUWd911F8cffzzf+973OOOMM7jyyitf51hOYAITeGsopbjnnntYuHAhV111FcuXL+frX/86AO973/vGI137Y8WKFSRJwp133nnAuRfHMZ7nUavVxiP+Y/ulo3I3B2rjui69vb309fUxNDS0zzbf98eFq3fs2DG+LYoioigaX8x+o+McddRRDA0Nceutt7Jw4cJRgrYMuq7z7ne/m8997nO84x3vwPf98W3nnHMOxWKRVatW/VF2ptFoUKlU2L17N7quU6lUmDRpEq1Wi40bNxJFEf39/Zx55pksXbp03Pk0DGOfWl+As88+m2q1yo033vi2xmCaZsYdEMfjguR7i5Trus4Xv/hFXNdl1apVvPLKK5xwwgmjWTgRSik8z6NYLHL99dfz8Y9/nG9/+9v09vZyww03TNjbCfxReEunDfgxcO4BPr9SKXXk6OsOACHEIcD7gENH2/yHEOL1yyYHxFgC4ijdvUppd9ps3LgRPwxAZCvVhmHR9Xzcjofrh1SKZTw/QMUKXdOwLCtLgxKCoaHdPPTgA2zf/hpJkoyKNovx1CQY1dAaLfYaWx3XRqNrpVKJvr4+DjroIBYuXMgxxxzDiSeeyLHHHsNhhx3GnHlzqff2YTkObbdLnCR03W42zpxJbEg0qaMbNpTrOJPnEmpl0jhFa23D3/48QWs3zWYL1w9o+yEjzQ5BlOC5IZZZpFgewCzXcar9FKp1aj11emoV+nsr1Kplenp6qPf1ka/kwUixigambaAECE2SkqUkCkDXJZous9RQLTvjKSlCU6AEm1/ewdBghyhUBFFIs9Ok43XwAx+lFFEUoUlFGAZYZlY822w2mXfwbLZsfY1mK+bZ59Yza+4UhpvbCdIRZsyawvEnLkJoiu07XuOOO27H8zziKOTB3/wWkSYYQjDQ30uz0WDHzu0owCkU2bZ9O3Pmzmfu3HloUvLss8+ydu1aNm3aRBCGDO7eTS7nMDLS4LXtO9i8aTM7X3uNaqnEYYcswNI1Oq0mG15az2vbthJFAffcc8941DRJEnzfJ4pjnnjiCVwvYNLkKTz/wnq6rodt2/TWe8gZGn63jdvtoOs606ZPp1gs8cwzz7DukXVZimx/H6lKKJVLLF58Av0Dk9m8+VXyhTyDu3ZyxFGHc/bZZ6HpGm7XZd3DD9Nptpg2dRrrX1pPGGYi2oHnYWg6pmGiUESjxCCa1CnkS6AEvp+Ry+iaRj7nUKtU8LodRvYMYWiSUqWMbdv4gc/Q8J6MeTQMM5IR12NkZARTN6lWaoRJyq7hYdqdLsWczYyBfibVKziGZGT3IFEY0Ndbx8nZKJUgSNBEghQKVIpKE0hi4jAkn89jFwokQmeo2WFPs0WlVKSvUsCSKc1WCzdIqRRL1HImulLsbrRoBR5aTqdar6FJSafZZs/QHuIkRmgCpCBMIEwNEukwuKfNpq07Ge767BzpkkiTIErpej5/qFbN8Oijj46nN8ZxTLVaJQxDbrzxRhqNxh+sz+gDihCCc889l+uvv54jjjhi/Ic5jmOefvppPvOZz3DxxRdz+eWXs2bNGjzPA7KI2dFHH83hhx/Offfdt0+/r7N0+z0MSSn54Ac/yObNm3nxxRff0lJKKTnxxBP5/e9/T5IkPPfccyxatIiRkRFWrVrl3NxTAAAgAElEQVSVEdAUiyxfvpw0TTnzzDM56qijcByHpUuXUigUOOywwzjzzDNptVqZAHu1yuLFi8cdwQlMYAJvjb3nMkC73UZKSaVSYfHixYRhSJqm/Od//uc+ztHebXO5HJdddhkrV66k0+nss0+SJDz11FMopTj66KOp1WqMjIzQbrdJ05RNmzbR19e3j0OVJAlPP/00YRiyaNEiLrzwQu6++26azeZ4iveUKVNYsGABH/rQh7jzzjvZtWsXSinWrl3Lgw8+SKVSodVq0Ww2UUqxadMment7x8ftOA4nnHACK1eu5Kijjhr/fO+/lmWxfv36cWdUKYVpmnziE5/g1ltvZWRk5HXtDmR7PM/j1ltv5dxzz2X27NlEUUSr1WLXrl3k83lmzJiBUmo8JTWKIkzTxPez55Yk+YN2Z5qmGIbBJz7xCe644w6GR7Ve3wyaprFo0SKeffZZwjBk06ZNHHfccWzcuJG7774bgIGBAZYvX87w8DAXXXQR06ZNY/HixeNtNmzYwHHHHUer1cI0Tfr6+jjmmGNwXfctjz+BCeyNt0yPVEr9Vghx0NvsbwXwc6VUAGwWQmwAFgEPv53GAlAixTA0wjjG9wM8zyOf80iThDRN8fxMZ6u/Pp0wTUmjFNuwKOYLhKFPQkrOyRF0XTZu2MCTTzxBEARZ/0Ig+AMrJOz9d6+USF2jUCzQP2mAyZMnM2vmTKZOm8bUyVOo1WsUCjl0w8QwM40rKTW6tLF1hZJaVo8jBH4Q0Oq6KNUh5xhYuT7a1NDDJpbXorttPWlgY9aPILQLODmL0NQoGkWE0Mn1zcKqTaOrFIoEpRLcKEXIMoICWppgJw5YMBIMkjYichWLclLGC0LC2EUzstQ1mUp0JCpNSMbY9UZzJg0NkCbdZsTuHU1UKgmUS5gGBLGPUim6NAjDkEiECLLIhlIpIyNNZhx6ODu2a6z77bNUiiUOP3Quj97/Attee4577ngYgcnQ0C6USti1a5BKucaUyVOYPDCJKAiRpBw0bQoLDp7HnXfeyZFHHE65WuXspUtZ99BDrLlnDRecf352P46u+ElNxykUeGnDRo5dvIhcp8vTTz5Bu91mZKRBkqZEgYdKI7bv3Enoezi9dY4++mjiNMX1PBqtVuYg5vO4vk+j1SFKBCec8g4My8F1vSzP3tTpq1VAamzYuBFd15k1aw7r1j2CkIJzzl7Cr9feTRAGPPzwQzz22BNEicCPFUHgM2nSAAsWHEw+72BoGoHn0R5pUsg5VMplFp2wCP3lZzBti3KlShrGxElKx/Nwcjb5fAEhNMIwRqmUKEnI5UwEGnGSEIUhtq6jlw0My8ILAxqdDqYGA701kAI38Gm1u6RKUMgXsCyLIAxpdlooEgZ6eynnbLTR+yISgp5yCcfJYVlmFsEak5JIU0CQphlDpJIaTqGIH8W0Gk1SBXnbpNxTIUoTdg63SJOYvG1jGpJEpDSChDSOKNo6tllAtwya7TY506Jg5XCcMrqmE6YxiJRyuYcw0ogSHcM2SE2ToW6MTCSdMGXL1tcIkiSLlo/f2xlZwOrVq5g+ffo4IUkURdx9990cc8wx4+xqnU6HRx99FNu2ufjii3nnO9/J0UcfzerVq+l2u6xcuZKXXnqJRqNBf38/YRjiui4rV67kueeeo9lsMjg4yHvf+16+8Y1v8Ktf/YolS5bw61//Gk3T+M1vfsPSpUt58cUXabVa3H///WzZsoVnnnmGV199lZkzZ/LpT3+am2666S1rLACWL1/Otddey1VXXUWaprznPe9h27ZtrFmzhne+8520222uvvpqZsyYwfnnn49hGHS7XX70ox9RKBT4xCc+QS6X47zzzuP666/ne9/7Hp7ncdlll71lTd0EJjCBzLbccsstuK7LXXfdRX9/P0uXLuW6667ju9/97nj6HsDatWuZNm3aeBqh53k8+OCDDA8Pc+qppzJv3jw+8pGPIKUcjxzdeeedPPDAA7iuyxe+8AUqlQqFQoHzzjuPq666inq9juM4LFu2LFvIDALuuusuHn74YbrdLldccQXVapXTTjuNMAz50Y9+NL5YecUVV2DbNieffDJxHHPttddSLpfZunUr73rXu5g9ezbnn38+V111FX19fdi2zbJly3j55Zd57rnneOihhzj33HPHo1AvvPACSikeeOABoijixhtvpFqtsmXLFhYtWsQDDzzA5s2bOeuss5gxYwYf//jHx522ZrPJww8/zNDQEOvXr2fOnDk8+eSTCCG4+uqrabfbVCoVzj//fGzb5mMf+xg/+tGPSNOUyy67jNmzZ3PZZZfxk5/8hIMOOogjjjiCI444gt/85jfcfPPNxHHMhg0b6Ha7bNiwgXPOOYfp06dzySWXsHPnzrd1rS+++GJ++tOf8oMf/ICFCxeyaNEi7rvvvnEikVdffZUbbriB448/nlNPPRUhBB/+8Ie57rrr+MEPfsD8+fM56aSTmDx5MqtXr+bpp58mCAIuvPDCt2XvJzCBMYi3s6o66rTdppRaOPr+C8CHgBbwGPC/lFIjQohvA48opX46ut/VwJ1KqRvfrP9jjz1WPbruER59/EkefeYFDj3iGJCCndu2EfoehqFTLpUJ/YgwjJkxYxq1SX3EQlGzHfw0whISQ9dQpGhCsO3VV7n6+1dxw/XX02r/gQxgbH6MkVmMfkOk/AOhgOM4TJ48mTlz5jB//vys7mPSJMrlCnbOwjCylEJNMzEMEx2JSBR66uG/+gCNF39NuZynLQvoc85B5GfQUyiRxG2GX3seufspouFtGJZEGWUqM08i6TsUvfUq7vpfIxOXRNjY009E7z+EUEiQiiQOCMOQIDXxEwFRmyAO2NPewUuvPsG2na/Qabt0GgG7dgyxfdtu0giSMCH0I6IgyOqiMhcQMSpKbWg6UhgUCnne+/7lfOyv/hwvGWLnyFZafpdEU+iGgdd1sXQTlabofsCSS67jXw+t0//u05jcO42VN9zBny07lylTKvzs2lW878//nHt+9Ti9fVNZv/5l3rl0GSMjTRojDRYsWMC8OfNotprcedevuOijH2Xz1u1849vf5aMXf5SpU6dw96/uRCPFaza56IMfwBwtGnbyeVJN5/n1G7jmxz9h2rQp9Pb18ewzz3LOOWfz8Ci18ZZtW5g/fz5TJk1hw8sbWXDIAmq1Hjpuh3vvvY8LLng/t992OwsXLiSMIh56+BGOOuIIkjDkjHecwmPrHmHKpH5OO+1kpJAkKTz+1FM8+NDD/M//+V5+ePU1KCTnnns2t9yyijNPeweNkSHWv/gyYaRoBRHvvfAv+NkNP+Vdy97J/Fkz+eXPf8rCw47Ai2DNPfcxZ85s8q9s5KJbVuHfex+iUqPT6qIbOkhwbBMVJ6BSPD/AzuVAClKl6HQywW5D10mSlDBJCaMEL4wo5B3yloGhKXRDsnPXHhDa6P4GURjS6brkSgV008AxNAq6xNZkJr0RJrR8nyAI6CmXsEwdKUCKTP8vSgVemOLHECUQeC5xGGBZRqYxpxu02206rott2+TzeYSCIApouT6WYVHMOUhSvCik47mYpklPuYKlSaRQGKZGqhIee/o51j32Iug5StUy9d46fhhg5XIUczaOLnFbDX637mHmzZ3HrINmUikVKBdy9FTz+0h67F3Dunc9xd4rsmPssPunIu3dRxahT/dhMts7ej+271j7sQWhsWOP2SOl1JuO640wtiq9//5j78MwxPM8yuXy+LYoisYfgPamqx7rZ2yMEw8RE5jAm+Pqq69mxYoVVKvV183//ecT8Jb2RggxbhfG9h/DWLu9bc1Y27Fte9uVN2ozZov23rb3ePe2U2Pt3ug4e9uzMeIRYJ/j7T2WsbHt/13HxrD/cfa3u3uTrxzo3B1orHufj7F2bzSGt2Nv9z9/Y7ZT0zS63S5Kqex37gDndX8bfaDrMIEJAHzlK1/h8ssvf1wpdeyBtv9XiUi+C/wzWZjqn4GvAx/+YzoQQnwM+BjA9OnTx52oJI6xbJMwDBke2kMch0wa6CNNEuI4ptNuIwGVJli2SSdwqRQKdLtddN3K6O3TlG3btvLUk0/idjrAWD62Ikn2NRZ7T7AxBrkpUyYzf/7BzJ49mwULFlAulymVy5RLJaQuySgRQeqZbptIUnRdYiBRtkG5p4xhSvJmgWJPL9hVdCHR7TqTZx+D6snTfOVRtHAPKnRJRjaSq07JUhWFApGQEhFKgTLzqCQgSWKSJNPYUpFLHCTEKiJIPPa0t+PFQxi5hBwWSgn6ZQ9JGuN3Y7otD9MwaMcpcaKyy5ampCiUAqFSNJUQBSGvvvIKu4eHMIshURoitCxnW5MS27bQ0EiTBEO30DSd4448EnPyDGZPn0HPh/6CKVMmkyiXM05fTKGQ493vOY/hIZ8TFp9EPpfn2KPqbNq4kWT0etbrNRYddzRJGCDThKMPP4yZM2YQRCH1ei8F2+TYdy7FsUw0Tc8EpjVJECdMmTyZCy/8AE89/SRJnHD6ae9g9qyDsAydp3//NAsOnke9Xmf2rLnknQI7B3cxaWAy06ZPIQ5Dkihi4aGHUCzkmTtvPpMmTeGVza9Sqpbwvez+mz19KjJNgIQ0ThjoqXHsEQvprRb5ywvOxw9jytUa7z7vXcSRxyHzT6CULyI1Cy+FnGVxwvEnIFIo5CxOf8cpxClM7+lHahYjQ7uZf8jBaLdLhoeHSVOBZeVIROY4NJodNJVSLhXI5x0SBM1OlyhN0HSdnOMQRzFeGJCkCZpuUnYcpFK0Wy10mdLfX6e3t5dmx8MPQoIgwDR1qj0VYgWu6+ImEUZPBU0zSGLF7pEROkGE4zhESuC1fVQcUcxbmJZBEMd0I8VI28P3fIq2iZNzcGwLL/RptrukSUqtXKDk2HRcn2Y3RiXQmy9gWBquShlxPQyVUHJs7FyeVCW8Nrgb29AYqNfQNImIFSKOQUaQxnhulzBJMDWdVEBASl+1ii0FGun+luZ12j4HKnYXYt/9xrYfqCge/uC8HQh7tznQcd6o3RsV4b/Rvgfqa6y9ZVmvq+UwDON1dXxv1M8EJjCBt8aB5uubzcu999nfLu3d5s1sBHBAm/ZWbd7ItryR3TnQGPc/zhuNZ3/sP7b93+/f/s3s4BuN64/p40BjeDO80W/GGPL5/Ntq83bGNYEJvBn+S06bUmpw7H8hxA+A20bfvgZM22vXqaOfHaiP7wPfhyzSNvZ5LmeDAl03GBgYIEliVBojpUBqEsMwMip4FIWczVCrga5JrJw5TmUfhCFPP/00mzZuBJWOZ0Dur+MxZoCSJEHKjOFnrH5t1uxZTBqYRLVaJR2th/ODAC2Ro7VhGqQpSRKjIYhJAUVkWKhijUgqsKtoSHRdIzY0lDSwrRzKnIvd3kHaSMGIiEnxGzuQhkWqSQhDkIIk8YkDH89rEUZRpnPldXGcPHEUo9kmcRISqjZOWUfPlUgiA78U47shOdumMdRhaLBB0I1JQkU86hgrIFUKkUKcJqRK4YmULVte5aWXNzBzQZ1ExYDC0PVsdShVaJqObhjkdQ2Zz7P8uvsQN61Dk4K5KTDqHM8bpajUpImumQghUQrSJGEaILXsPQIOGr32lVabg+OE4g0/Jk1SDtYkupSZDlj6h5pDBUilMNOUchRzpMgihkJm26dGMceTGUepSYSQTA0z/S7D0FHA3DgmSRKOEwJd0xBSMltltUtSSKSAme02xWIWiVJKoZGNdcboKtlcMn3BVCmmqKz+zDR0psKobl1KChySJBi6jqFr9KiUKM4c8DmaDkqhRyFIDcOyEY6DNEy6XQ+326VgGvQU8xnTZOgTxAlhHGPmcigELdej2+miaZJKqYhSGp7nE/ouWhrTN1BHItCEoNvtEsUJvX09aAL8MKTbdRFK0tvTg27oJELhxRFt16NYrWOYBs2Oi9tukzcMCo4NSMIwYXD3MImSVIt5qsUCURjS6nTxgggnZ1MsmQhNsnOkTZqk5G2bnG0RpAm72l00oGoa2HaeRCm6nS6u72HoOvl8gTAMMfVMtFuQYBggRIJh6ugYCGIqxQqEPjldw9QlQu3vtE1gAhOYwAQmMIEJ/H8f/yWnTQgxSSk1VlX7bmCMWfIW4AYhxL8Dk4G5wKNvs1OEkERhwp49DXp6auzes4fGyDC9PT1UqzW6XRfT1EiEQkiJTBQqToiiiCRJSdIUSHl1y6u88PyLdDouAg0h0n1SBbLaNkDIUUcuY2ObMWMGJ510IgsWHEJPTw+FQgHDMNE0iWGYBGGMoTT27NlDPp8jZ9vouoZl5lCpROk2Wv0IjNocpEyQWh5hlkilQIrMWQhJQC9hzzgZ+o7IhLGFQSoM4sZWAhWC64GpQ+TSGNyDaUk8LyCft7FKBprUqZgmwhI0w80ozUPPWWimThIlmKZBoajjOAalUoF8Ic/w7jagiPCJ22FGzJJkTodSgiRRBEHIzp0Nnn5mAz0zbCIVI4QkiQJEqjCVjpHqWKZNOV9h8H9/HOPV7URpRBRHRGE06lRF+IGHlBZ5u5+DBo7AwMpS6xJFGMSYelYPpWsamq5ldVBSo+N6jCQp+qj+WRL69FRKWLoElSKlThinNDpddMsmSRLCUXkHTUrsnI0SGU1vHERouo41StWr4ox4RGgC2zTI2RZhEOF5PkmaUiwVMp1AzyMOferVKqapk44uKajR+yZzG0dTThR0/YAgijEsm0hKTF3QbLdQQkPXTSQKaWhZ1Eik2TiChDDMdNgsUyOdOh1KNaIYOu0GsVKUikVsKYiThNRLCOIIoevkcjZS0xkaGkFoEsfJoekacZLiui5pqjB0jVI+P07vo1RK3rHRDYsoimn7HipRlHIFTM2AMCEVoBk6Sij6+vtIEERhgN/tUCk6VEsOtqEjUFhC0Jt3MByHKInZPTKESiFn2fTl8yRxQtcLSVEIqVHKF5AIumFI2/cxhKCWL5DGCV3Xp+11sUyDolPAkJIwCBn22/TUetBNE8s2ETokaUin26JWryNUTBx5FKVEhVnR+TgRyQSXxgQmMIEJTGACE/j/Ed7SaRNC/Aw4DagLIbYBVwCnCSGOJHs0egX4OIBS6jkhxErgeSAGLlVKJQfq93XHQYw6EDDQP4CmSebMmY3vTSaNY+IoAqWyh0jP+4OTlio8P6TbbZOzM22nnTt3snHjBuIkRo2yQkoxSjYis6OBIs2CYxiGQU9PD/Pnz2f69BlUKhXK5fK40KWmaeiGgdQMJIokiRFC0e50swdYM8wiULpGsZRHag6aBN2wQGgIIbNIHyCkIE0NUrOG0ErEcUwQR6RJTBgnDLe65GNFnEZUDBNNCgqFIk7OQdckmq5I4hQwiKVH12uQKB9kipAKqSVgZOLh+ZKGwCZTMhDEQUS728Z1fUgTVKqyTMlRtQWloNt1eXnDBg4fHqBQlaAUmtKR6GjKwtaL9Nf6cRyH7iEO3tw6LbeFEopmu4WUOkKkuF6LnF2kYPfTM+dMHFHDGD33WiIIYw/X9TAMg5yTI45idCuHLchSE7seHTdjNKSvhwSFlArQUIki6bi045goypw209CxLRtf12h32/ieR86wKJZKeGlKHMWMDI9QyOex8zliXaMRhnRaTXRNp1qrEauUrh/Q6bRxbBN6e0h1LbsvhSRRkKrM8ZQSDEOSItCSlLDVoR0lpCqlv6eCnkR0XJ9OlBJ4Lj3VErVCHikS3K7Htp17MAyH/noPaRrheiFuENENuuQKeRzLhDTFD33CKKRaLmOZglQIhnYPoZCUShVyeYcwDvF8n263Q94pUi0XCD2XVrOFp8HAQEacQZrpILY7LcrlMrmiQxwntL0ugdelr6eGAHw/q3cTmka1XKaW78M2dQSjufhC4Dg22mgUzu+6mLpOtVYljGOa3S4dN3PCasUyhpBEccyuxgjSMsnbeUxN0gw8mp02eTNHb6WG0CVBENKNQpIkorfeh2OZ6JrI5p0fkjNsckJQkoJqsULFySFVmi1CCMnoBN8HcRzz3HPPsWnTJs444wzK5fLr9kmShOHh4dGouySXy43roP13w/M8NE3DNE3iON5Hk22sZu2mm27irLPO+pMTx1ZK0el08H2fYrH4OjFbpRStVoswDMe3Q3bNOp0OpVJpvMaw3W4TBAGFQmFc/2gCE/jvRJIktNtt8vk8hpFlZARBQLvdRtd1yuXyAdPw0jSl0WgQhmGmBWsY4/f6GKIoGqeKF0LQbrfxPG+fjKExXUbf9/cRwi4UCoyMjIzXTtm2TaFQADKGS9d1x/fXNA3HcWg2m0gp6enpodlsEoZhxkLs++PHGtM9azQaaKNs3Z7njaeLl8vlrGTkAHNzjC5f13VardY+NcGlUgnDMLjppptYunTpATU03wpj8iedTgfHcXAc53W2ptvt4rou+Xx+XBag3W7j+/4+n3W7XTzPGz9vE7ZmAn8qeDvske8/wMdXv8n+XwK+9EePJJNHw87ZBEFAt9uhp1qhJSQChed2gSzqYFkmURjQdbO0rzgNKVfKJFGIrmm0Gw127xokTRKElGgC0jRBiIzpESBNFemoQSsUCkyaNInJkyePRteMzFEblQaQUqJJOa7fVqlWEQLSJCZNUnwvRImUdrdNLm/SagekCZTKmZEUQiLJik7jJEZqgo7rI3WTTqeDoQORS9kAlBiN7hkUDIlTzRNJA6WbJGmURZuEjkCSCpXJyiEQyIzmX2aU/ikpmiawcjqmo2E5OrmCjWVZaEJDExqJirMUxbE8RSCKYvYMDdPpeDjVAmEYYxsGKJ1CrkoxV0fFZibU3N5NmAZ0Qxe0FD8NiUOFLjWUkKQixI9HaHlDRKlOGiX09PRgGjq6boOUCKUI/OwHxNAEUZritlsIqVGtVNClpNnuUHJsLE0jVYowDGm1m7S8EF03qPfWiaMIP/DpDrsIKahWati6RpzEuB2PVCmqtRqOkyOMYjrtLkIl1Gs95HM2hpH9kPjtFpP66hQL+fGImhKSMEnxwxjX8/E8F01AX72KbpogZHbehkfo7a2DEIRhSGOkgSYNSsUCxXweIQVjJVeOk6dUqmLZBu2mS7fbxcwVqOULxErRardRaUI171DMO8hR1skoTbFsB8OyEJrO4O4hkjQm79jUa1U0qaPJ7N40dI16tYIQgsAPcF0XO5ent6eObui4rkuz2yFVKfVaFcu2CTyfxnATzZDUaxWcnIlQCikFKJnVXAJCKiAliQN6qyXyjoMUgmY7xPc6lAt5HMsiUTFtz0clKbVqBVMzs8UJrwMSSsUSeStHGEW43UzKoOA45B0HPwjRNAhijyQKscw8jmZQdXLkJZjEKBKkbeF1XfwwHL2Xx29nkiRjRgvDkPe85z3jDy77w/M8vvvd77J+/XrOOeccfve73/GRj3xkH9r//w4kScKPf/xjli1bRrlc5ic/+QmO41Aqlbj33nv5+Mc/zmGHHfYn+VChlGLz5s1ce+21zJo1i+3bt3PppZdSLP6/7L15tF1lff//2vPeZx7ukNzkZuImhkBCkgsJAUJAEFAQcPhaC2pbFafKYLHFsuhXq1axS1EqYKtQpTiC7e9njBIEYwxJmEIgISYkgYQbcnPne+ZhT8/z+2OfeySF4rBaS3+977WyMpyzz97Z59znPJ/p9U62H9+5cyc/+clPmDdvHi+++CLXXXcdxWKRb3/722zevJm7776brq4uHn74YXbs2EFHRwdPPfUUN910029tNDytaf1XqFwuc++997J+/Xpuvvlmli9fzuTkJLfddhvz58/nueeeY926dbz+9a9/2c9nGIbce++9bNiwgfe+972MjY0RhiHvec97SCQSSCnZsmUL3/jGN7jzzjtJJBJ861vfagd7e/bs4a1vfSvbtm1j3bp1fPWrX+W6666j2Wy2rUluvPFGOjo6OO200xgYGKCvr483velNPPXUU9x4441ce+21AGzdupUPfehD/O3f/i3ZbJZbbrmFu+++m8OHD/OWt7yFm266iT/90z9lYmICiHzlrrnmGs466yzWrVvHjTfeyIc//GH2799PMpnk+uuvf8UZN9/3ufPOO7n00ku59dZbEUJw7rnnsnfvXpYsWcIll1zyiiCT31aTk5Pccccd7Xt/1VVXMWvWrPbjL774Il//+tdZsmQJ+/bt48Mf/jCDg4Ns2rSJWbNm8dhjj/HXf/3XbVrwggUL2L59O1dffTULFy58Ta6x0/rfp98XRPKfLxkFUbVaLcoo+yZuo4nj2JTKZRrNZhSESYnveyTjcUJF4ugWqh61nnmNAENTGRocpFGrI6VozzQFQVQd+/dUoWiWLUlnZweWaUbm260MlKqqLc84SRCG0ayTqrVG5BQ03URVJSkzBkqIaUbZ8HrdQyIpVspIKSLPcFXDNi1q1RoxO47r+ui2EW3qHQehaRhIOuevRK0VkYqOMNKomooIBUKoUWAmRFS5Q4VQxTbiyNAkCEQU9YYCIaIwzg89JCqBEARCRKATVUEKMHSTMFSimUHZqriFIIVGGKj4noYQSUAShAaaZmNaeRq+ztGjR7DiPs2wglAEUhEEnoeh6RiahgglCjqB38TUVSr1EdKZWaCb+GEYVTc1FdOycBt1QKLrGgoCXVXJZdLU/QA/lFSqVUK3gW11o0sNNQypVsvU6jVS6TzxVAqv2aRcqUQtjpkMpmEgw4DJUonA90knMximieu6TIxHXzymYRCLxdENPQrmFUkmmSCViKEooBAylUkIhaTWaFAoVajVG1G1LuZQqzdxS2VSmSzxRBLVsFBVlUbTpVKtoSrRrFgibqErRPAXKTFNB8dRaDTq2IaKrip05LIEihYBOyoVNDOqQKqaRiAEnuvieT6xRBKpR4TIRjXy3cmkkqgIDFXF9z0QIYl4nNAzWpUnBcsyyRgmum7i+R7VchWpQCzmoFtRhrjedAncAMeJ0dWZxdAVVAVCFIJWvVxVIlN6FAXbMtu/6TQAACAASURBVJjRmQcEKiEIhaRj0tvZiVAVypUKTdfDtG2cWBxVUZmolKh5HikrRsp00AyNyWadcqOGo5ukkyksVaNSqVBpVlqwlBBVB8cxiMUtTFPHkwHVQOHYsQKOE8c2LCzTQv137ZHPPvss27Zt47bbbmtXZ4QQHDlyhJ6eHkzTBCKftZNOOgnf93n3u9+Noih897vfbQcGvu+Ty+VwHIeBgQFUVWXu3LnUajWGh4cxW5+vuXPnYts2tVqNo0ePYts2vb29+L7P0aNHMU2TWq1GPp+n0WjgeR7z589H0zSGh4cpFAp0d3eTz+cB2LNnD5ZlMWvWLG655RZM0+RP/uRP0HWd2bNnE4/HaTabrFy5sr3ZGxsbY3x8vJ2EOnr0KEIIfN8nmUzS3d3NsWPH8LyoTdq2bWbPno0QgqNHj1Kv1+nt7cWyLI4ePYqmaTQaDTKZDEEQUKvVmDdv3stAJ6+kb3zjG5x99tlccMEFfO5zn2PTpk1ceuml7c3Z+vXrWb16NRdccAE33HADAwMDLFiwgKuuuorNmze3N3DNZpNzzz23jfI+cODAdNA2rf9WxWIx3vWud7F9+/a2D+yGDRtQVZUrr7ySffv28dnPfpazzz6boaEhOjs7cZzI39QwDJYtW8bjjz/OW97yFnzf55ZbbuGee+7hQx/6EFJKnn76aUqlEs8++yynnnoqr3/965k1axbbt2+nUCjw9re/nYULF5JKpUin01x++eVMTk6yYsUKOjs7mTdvHieccAJve9vbKJfLfPSjH2XmzJmceOKJJBIJLrvsMur1OkuWLGHRokXceOONfOpTn2qvDTfddBOZTIZUKsXFF1+Mbdu8733v461vfSvz58/n7LPPZsWKFe3XmpiY4H3vex/vfve76enpOe5eSSl57LHH6OnpYd68eSxYsADDMHjzm9/M0qVLicfjuK5Lf38/lmWxd+9edF1n7ty5HDlyBMuymD179qvCQ9avX086neaKK67g3nvv5Z577uGGG25oB1ubN2+mo6ODd77zndx+++3s3LmTVCrFWWedxRlnnMFjjz3G7t276enpYcWKFVx00UU8//zzPPLIIyxcuPC/7oM0rWn9DnpNIcMUwDItPN9DSEkQ+IRBSBAGpDNpVF3DtiNvtHjMQdEVEALdiAKrRCJGuVRi6NgxRBig61rbPFtTf42oDYPI70pTFUzTwLKiYM3zXZrNBqVSCd/3KZVKEY2yRTqcQrSGoUTICDQho6YxFEUlEU+iqxod+TQzZubo7Ookl8uRSicxTQPDMInFE8QSNp1dKTpyDjO7UsQdjXg8hhLrJjXvTJKLzye2cB0iNR9PMVAUDV3TAYUwFPieT71ao1So4LuCWqVJtexRK3tUqx7VSgPPC2m6LoEIaHpNqo0ada9BEIZomo6hmZi6ia4Z0aKmqEipoKoWnqfQrOu4tS5UMReVOUg5E82cTalqUA09KmEFYfoITaAbGpZpYukGqgyI2QaWaaKqOqHwaLij2HZUqRweG2GsWMANQwIJhuWgatH/0Q8CpAyxDYNaq4VDNwyyuTxCQsN1kUA8FmPGjG7smMPE+ATj4+Ot52XRdI1SqUSxWEYzTHK5DjRNpVoqUSkVsG2Tzo48sXiMUrXK8Pg45VoNPxSgKei6gqZKkCFShEgJpUqVFwaO4LouPT0zyWbTeJ7L2MQklWodzwtQNQ3P85mYmKBar5PL5ejq7EQEAXIKh6xGCYTos1VuVX8lpq5haCpuvYrvNcnnMuQyaSzDpFwqMVks4kswYzH8UFCpVAmDkGQ6TTaXjSpp9QbC9bANg5hjE4Q+xVKJ8YkJQEYVZF1ndHSUsZExVEUlFo+TjMXw6w1qraDXisVIxhMQCnQ1ssiQikLdDxgZLzA6WcT1BQjQpIKOgq5ENgGuENSDgHK9wbGREVw/IJ/JkTBiNMp1RscnQdfpzOVIxOPUAp9jxQKKCOlxknQnUoSKYKRRJtAlszu76IqnsHQDQwddD1EIohZjNAoVF6lY2HYChdbnRzl+Qdm8eTOxWIz77ruPL33pSxw6dIharcZHP/pRDh069B+uRVMtS1u3buW6667jueeeY2hoiG984xs8/vjj/OAHP2DDhg1Uq1U+8pGPsH//fjZs2MDdd99NuVzm05/+NHv37uW+++7jhz/8Ib7v83//7//lwQcfZNu2bVxzzTUcOnSIr33ta2zbto2BgQG+8pWvsG/fPn70ox8BUaDy0EMPcfHFFxMEARs2bODCCy/EMAwA1qxZQ19fH0eOHOGjH/1oOwM/VTH87Gc/S7lc5tvf/jZ33XUXAwMD/M3f/A3j4+P87Gc/4wtf+AKDg4N8+tOf5siRI/zoRz/iO9/5Dlu3buXWW2/F932+8pWv8MMf/pBdu3bxwQ9+kH379vHd736XDRs2/MaMeBAE7N27l/nz57eD3N27dx/X3rV06VK++c1vsnHjRpLJJHPmzHnFlqQLLriAvr4+1q9fTyKR4HWve93v+vUyrWn9p0rX9Ze1NFYqFQzDaLcKTvk5Xn/99ezcufMVX2eKWn3eeeexYcMGwjBsm12/4x3v4P7770cIwZIlS45r7dZ1nf7+fjQtSnI98cQT3HbbbS9ryVSUCLK2cuVKHnjgASDqLNixYwd33HEHlmWh6zonn3wyZ555Jtdccw1nnHFG20x7SlMtkK/U/iiEYGRkhJkzZ7Yr6S9VvV5n27ZtvOENb2gfe+TIETZt2sS//du/MWPGDA4fPszVV19NsVjkX//1X/n6179OEAT84Ac/4LnnnnvV90IIwe7duznhhBNQFIUFCxawb98+fN9vP2fJkiVs3LiR9evXMz4+zimnnMLatWtZvnw5P/nJTxBCsHz5cpYuXcp5553Hpk2bGBoa4swzz3zVc09rWn9IvaaCNlDwA7/dP20YJpquEYYCwzDbi6GmqegtkqRlRzNbUeujSrlUYmx0NKpwKQqhEAQtUiAtuqSmaRi6iabrGLqBbdtYlk0sFm8vYEEQ0GxGcINya5aiUinR9NxWICeiWSchozknASpaRDlEoGkRDMK0TGzHIZVKEUvEyWRy6FYc206gaQaaYiDRCYSOlDqKkUbanWDnkZqNEFFAWC6VqdXqFItlCpNFSqUyYeBjmTaOHcPQdRQ1wt7qho6iRnNtKBJVV9EMNbpOZLtFVFWitk9N11reJSoihEbNo1JyCbwQXdfQDJN42mGiNEojrIApkIZENRVMS0ciMDQDXTMIZYjrN/ECF6kqCKDeKBKKZhSgmAaxRIJyo0mhXMENQ+x4At20Wl9+kTF5IuaQSkQm0H4Q8uKxYar1BijRjGEoJJOFAhLo7Owkl8vguh7jY+OEQUgqnca0HRquS7lURtEUMpk0nbkMmgq1agWkJBZPgKpSqJRpus22h0oYRORMIaLZyc6OTmb1zCQZs3FMA0NTmdHdzZzeXsIgZGRopDUD4GDaDq7nMzk5QblcQoYSEYZ4ntdqZYWY4xCPx9BUFc9t4HtN4rZNZy6DaagUJicoTE6SSCTId+QxDJ1Go0HTbWDbFolUAiFlNOdQrxOz7RbsA0Lfj8iLtkU6kwF+DeCxLYt8Poft2NRrNUaHhnA0nZ6ubgzDolKrUSyVaDYbiJbvW6na4NjwGDXXQzNMJBE0SApJ6AfIUCNEZ7xS5+DRIcYqNTLZPDM6OrBiFmOlAo0gIJfKktRtlFAyWavSDFxyiQRJO4YRsxkpTOBV63Q5cfKxBL4MKdQqyCBElwKDEE2EeI0mE2OTqIFOTI8hfEnT9QikbINXAJAwMjLKSSedxJVXXsny5cu5+eab0XWd22+/nRNOOOFlK9DAwAA//vGP2blzJ+95z3vo6upiwYIFnH/++SQSCX70ox/R0dFBR0cH999/P/l8nnQ6zapVq7jwwgvZtWsXjz76KOVymcsvv5wrrriCb33rW6iqSjKZpL+/nwsuuADbtjnttNNYtmwZBw8epNlssm/fPrq6urjkkkuQUrJjxw7mzp1LV1cXQghc121Xt3bv3s373vc+br/99nbFLQxDvvvd72LbNplMhmeffZaxsbH2vO55552HruuMj4/T0dHB/PnzWbduHTNmzGBgYIBVq1Zx+eWXM2PGDA4ePIiqqqRSKU455RTOP/984vE4K1eu5PTTT2f//v2/MWgLwxAhRNsXaaoa+dLjdF3nlFNOYcOGDQwMDBw3s3PcN0OrNT2bzeI4DkePHv0dvlemNa0/jC688EKee+451q9fz4YNG0in0ySTSW655RZWrlz5qsc6jkOtVgNg27Zt7T8/9NBDlEqll3l6vfTvU3um+fPnY9v2K75+LBZrv+bU8+fOndvG1auqysqVK9sdAVMKgoCHH36Yu+++m3Xr1jFnzpzjXrdSqXDHHXfwD//wD3zkIx95WQu6lJJf/OIX9Pf3Hxd0KoqC4zjMnz8fgL6+PhzHwTRN3vWudzE6Okqj0SCbzXLWWWe9apVtqpPAMIw2/r+972tdQxAEnHbaaTzyyCPs2rXruHuRTqdJp9McPny4fV/j8Xh7LZzWtF4reu20RwKSKAAyNBXHSlCvVZBCYlsWXtOFUOL7Pqqu4fsh1WYDyzSJo6PoGr7bZOjYEJOFAqEU0TybqhL40QZ8yghxaqg/lAJdi9oW4/E42WyOVCpDNpvDtqNWN03X8XwfRVVp1nzCUOJ7PvF4HCkhkYijhQLFMBBIQrQIqhJqUWuaAGRU5VNRodWe6LfaGaPAT0EqGiAQLahCs9mIAsVymc78zGgTLQTZXI5mI5r9cWIJTCkYr3Wg++CHTcLAR0gBBGiahe9KEvEYzbhP2amjagq6rhI0PITwgAjjryBRUAmCJo16lXKhhmNIOnImk5MKnleiNNkg5mjEHBEBVkKBxI0Ik0ISCA9dsxAyJJQBumZEVZqGS71ZJudkiNkmQxMFShWXeMzGtGNoUkGRYKo6KhEYJZtMMjpRpFitoZkWyXwXhm3QFDBZqVGo1kiksximiQxDJgtFfM8jn0tjG2bLSLiK8AOSiQSGaYCUTIxPkoo79OQzeJ5PtVpjsuJi6Cppx0JKCMKQarVGMpGI5uPSKaQQqErUfKfpGp3ZLBKiWUfTQCRihIqGKyTVpkejUibhWMzI5bBNAxH41JtNjLiDZRoYmo/XaOIjQUAsZiMVDR+YLJfRTZO446CrCqoQSBHimDqJRJxQCoq1BvWGh20a5FMJ1MBHiIBmo4lm6DiWjRHXInIlCoGIvPkcxyIIA8qVOiKUdObypJJxQqlE2V1VpSufIuZYVJtNhscmEaqJbjlYloGUUCyW0HMZkJK628CJKzR8hZGRSSzTpKsjTcLWMXSFUFFIJmIRlEdCrd5AKArpmIVj6PieT7FcJ1QUVN0kFYujEW0EqkGTZCpBZC2oQqBgaSa2aQI6uqrghy5jo6N05nKoAlQZtYNOKZvNYpommqbR19dHsVhsVUx7XnHuIpFIsHjxYs4++2zS6TSDg4PtoKPRaBCPx+np6WHu3Lm88Y1vPO7YKRPZWq3WBm7Ytk2j0XiZ8S0cbzkyf/58/vqv/5o777yTNWvW8Ed/9Ec88sgjfPCDH2wHPMuWLWPPnj3MmzePZcuWAbBs2bJ2IDc1aL906VJ6enr44he/yNy5c1++zv67oGiqZXTbtm0MDg6ybNmydlfCS58ztUF8qVnuq8myLDKZDJVKBSklExMT7RkT3/cRQrB+/Xr+/u//nlQqxU033cSWLVt461vf+rLrLRaLOI7DunXr2L9/Pz/72c845ZRTfuM1TGtafygpikJfXx8333wzx44d48EHH2y3Ws+YMeNV/bmklOzfv5+lS5cihGDPnj1ceOGFxGIxtm7dyqOPPspFF130H85VJRIJVq5cSX9/PwcOHHhZ67IQggMHDtDf3w+AbdusWLGC1atXc+jQoTYU5YknnuCmm27iq1/9Kv/4j/+IaZqoqkpPTw9r1qyhp6fnZf+PZDLJn//5n7N161a+853vsGbNGiAK9nRdZ2Jign379nH11Vcfd/29vb2sXbuWIAjYvXs3ixYtOu6xjo4O/uVf/oX+/v7jgshXkqZpdHd3Mzk52V4vcrkcphntBTRN49577+Wqq65i0aJF3H333dx7771cc801WJbFWWedxeDgIBs2bODkk09GURTWrFmD67rcc889XHTRRa96/mlN6w+l11ilLZqZcT2PZrOJ1vIHC0WI7wdoqvZrHy1NJQyiPnJd1yOPp3qjRScyEKGIcPyWiWHo6Lre2ohE1SbR2oRPlfw1NQrkLMvCMPT2vwspyeVyJJPJaANoRItHrVYjDAM8z2NkdBTP93H9AIGCkCoQVa5UNQripiiUmqaiqBHlLoI3KgRS4nouQgjGx8YolwpMjI/huQ2ECJFI0ukUiWQC0zRJpZKkMxFtyTQcUokMMctutdlpaKpEkRLZskCwLY1Y3MR2DCzLwDR1dEPFMDR0Q41aRzVQVVCJ5tOq5UmyWRXHCZDKMI36CLpRAXWSUNYJhQehhIqHUnHRai5U6shyHaXuoTVD1HqAKHu4EyW8yUnUeh2tVkOv1smqGmnNoDY+wdGDh5h4cZBmsURYraLUamgixNA14jGHdCaFoiqMTxYolqokkmk6OrtRVZVquUKjXsM2DPK5LKqiUCmXKZfLkZlwNoNhGNQbDYqTBXRdJxF3iNkWcdvCcxs4lsmMri4sK6KF+n5AGApUVUPTFHRFYmoqhD5+s44MfELPRQQ+KoKYbZJNJYk5Fo1aBc/1yWSy5LK5yANORD6AMSeqCodBSLFYwg+DqNprGEgktXqNMAxJxBMR+UpKAt9HVRXiMYeYbaIgaNSq1Gs1UokEiXgcXVUIg6BFu7KIOQ5SCMbHxylXKy16KnieS61aoVwuo+k6mWwGzdApV6q4nks8Eaers4N4LEYYCBpNLwoeEwkM06RRd6lW6xiagUL0GXabHoHrEzM1Fi+YxdwZOTriFhZgKCqqBNMwqTUbTFTKhEiyyRi6olCseYxWXBRV0p10yJgWrtdkrFYi1BS6cp3EVQv8AC8MaWoKJeFSEz5YGqWgykSlSE/HDLJGHEPTCJTjA5ILL7yAPXv2MDQ0xPbt21m1ahWapnHttdcyMDDQfp4QgkajQSwWY968eWQymXYQ1Gw28TyPmTNn0tHRQaVSobOzs01F9LzIsLzRiBItS5cupVgscujQITZv3szZZ5+Nruu4rkuz2TzumKm/b9u2jWq1yjve8Q4mJyf55S9/yYoVK9qtRqqqcvXVV7Nx40Z27drVbt3WNA3P8/A8jyAIWLt2LQcPHiSfz6MoCs1mM6rQNpv4vo/rRkCal/5bs9mkVqvx85//nOXLl+M4TvvaXvr71Hmmjp3KYr+a3va2t/Hzn/+co0ePcuDAAc477zy2bt3Kpz/9aTRNI5fLsXfvXiYnJwGYO3dumxTpeR6VSoUwDPnqV7/Khg0bGBwc5KmnnuL000//z/i6mda0fm/JVqeD67pUq9V2K95UZWn16tWcffbZhGHIDTfcwO7du487dmqmtVgs8tRTT/Hggw/y/ve/vx10nXbaaSxdupQLLriAH//4x+2fuWq12j52isg49TqFQoFvf/vbTExMtNekiYkJfvrTn+K6LhdddNFx5y0Wi9x3330cPHiQu+++m3PPPbcNBPne975HvV4nDENmzJhBb28vuq4ft2bU6/X2eVavXt0O0AYGBrj22mspl8s8+OCDnHPOOe1AMgzD9hpUKBQYGBjge9/7Xnt9cV0XTdN405vexC9+8YvfKjmjKAoXX3wxO3bsYHh4mIcffpjLLruMw4cP87GPfQzXdZk9ezZPP/00xWKRUqnE4sWL+eY3v8n3v/99hoeH2b59O2eddRYbNmzga1/7GiMjI2zatIlzzjnnv+TzM61p/T567VTalBaIX0rsmMPkZIF8LksoQhzbYXJ0DMcw0FUN123iBj6e66IBDQmB55GKx8nl8qTSKTTNoNmIYCTwkuw2UVugJEKXRzNqYbsKZ5rmcVllKWW73UBRNJCSRCJOvd7ANA2aTRcUjXK1jhACy7JamX0V09QJ/CCa77JsQklr7kajUCpHrX++h+d6NGpVuvIZwtBHSoVkMmoNTKczaKqOYZhRABuGKKqC2goOdUxSsTReOIGGj4uOF2h4oUcoJIqICJOGrmHZBpatI5UQTVdA0ZABhCKMKm1KdA9kEBK6Ho4tqNaG8IMyjqOjGoAMMTQT2zToemg38+/eDKFs31MpWw1qL7l/ilBJxv5fDN1BQaFXSmSLzej7PqGIzKc1NWqNVIDw//wR6Y98FEuICCFfq6Nrkeea6wfUKxXsH3yX5LFj2LYZBcJAtVrFllGriarpEIa4rosuBHHHwdA0DEOLAlUpmB+EqC1CaNRCCE4YYrc+D4qioMioZVIJAtQgBMPAb0R2BVgWqqJgoaBLsHwfX0hUQNeUqG0VkCLypFMVBTMQdFVrJBIJdMuk8KaLCOfMx7BMaAWHodfE83zy2TS2bSFqNbR/+Rb6yAhJIUmqGqg6IgxQpSDWaneJbC0UwkaDdOCTTMTRdAOEQC0USKkqpmWj6TpSCHzfQ2t9xh0lSl5oalR5Sfo+aV1DolKrN4gFAXHHJm6bqIqCkJBs1KNKkGNjIlCJqqYSoupZKDHrdeKuT86ysAwdTVUiA+5QkNY1HMsg9H1MAbrvkTYNdNum8KY3U+jMUw98dE1H9QUxy2G8XARDZ0auk0wsg6bbDE6MUAqazFZaPh6thO6JJ57In/3Zn7FlyxY6Ojq47LLLMAyDc88997hWHdd1UVW1TTmcN29ee3PS19fH8PAwvb29fPKTn+Thhx9mbGyMJUuWMDAwwOtf/3pGRkYoFousXLmSeDzOjTfeyBNPPEEsFuPjH/84ExMT9Pf3U6lEQfTpp5/O6OgoiUQC27aZOXMmjz/+OOl0mre97W1s2LCBD3zgA8e1P5188sl84hOfYMeOHezfv5+LL76YxYsXMzg42L6GN7/5zWSzWR566CFmzpxJLpcjl8thGAYjIyP09/czNBRZbM6ePZuxsTH6+vrwPI+rr76aXbt20dfXx/nnn8/zzz9PX18fYRgyNjbGmWeeydjYGBAFV+VyuQ1MecUlvbWR2rZtG9u2beP9738/fX196LrOmjVr0DSNG264gYcffpjBwUH++I//mGXLltFoNHj44YfbpLvu7m6uuuoqtm7dypYtW/jABz4wXWWb1n+7giDgkUceYc2aNbzwwgssWrSIjo4OHnzwQU4//XT6+/vRW4nntWvX0tXV1T7W932q1SqrVq3i/vvvxzAMPvGJT9Db28vGjRuZMWMG9XqdWCxGNpulr6+PoaEh8vk89Xqdk046iaNHjzJnzhyOHTvWDuwAenp6kFIyd+5cpJQ88MADZDIZPvOZz5BOp/nVr37FxRdfzP3334+iKCSTyYhibRhRB1IYsnbtWur1Ort27eKNb3wjBw8eZN68eRiGweDgICtWrKBYLLJ3714uueQSnnvuOc444ww+/vGPs3PnTtauXcs555xDoVBgcnKS5cuXt9eyarVKPp/H8zzWr19PGIasXr26vY4NDw/T3d1Nb28vV1xxxStatLySli9fjpSSzZs3c/7557N69WpKpRLnnHMOuq7zgQ98gC1btrBx40b6+/tZvXo15XKZLVu2sGnTJt71rnexcuVK6vU6mzdv5qGHHuL8889vVw6nNa3XgpTfF6/6n6lTTz1VPv74ozz+xFM88atnWbK8HyEVEo7N+MQYioB6pYIaCvxmg87ZM5g5tzeCKTg2mqpgSIUw8Dl44AA/+MH32PCj9YyMDLfa2lrIcmhj/AFo9VT39PTQf9oqVq5c2R6EN02z5c3WQv+3qJIKSgtuItrVOyEk9XojQvoHfiv4BMvQCQKfRDJJrVqL2jw9j3Q2x+j4GLpp0Gg0cGwHr94gm0lGm/xW25QQLU6lohEGIUJGFUKkJBQhQgYIJaTsHqNYO0zNLeF70GhGpMF6s07T9XBbbYCjIwVe2H+UF58bplnxEaEgECGeH238VVQ008SIG5z9hjN555++AcVu0HQdkikTv1kln+sgaAqSCYPZt/wQ9RfP8Mzak5nR1cXExCR+6BNLOKg6WI4VUQALLp2ZeczuXkB350yaXpMgFKiGycCRF0FVyXd04rkujm2R3fQQGjD+j98g1A1Eaz5RKqCGMDlZxHjheRZe+Q4qCxcRxh1EKNENHdfzETKad1OQZNJpbMumUq3iuS7ZTAakIJvJ4DabmJZJpVwmnclQr0e+LL7vUa1UqVQriDAklU5RmJxE03Vm9fRgtmA5lhV52Git92rKxHuyWEIKQSqVwrbMlkFfZHAdBEEEEhES0zBIHXgW94/fifI3n6TuBQQCJkvFNtXUdmwQEn/7drKXX8bh2bMJTZNcRweGaVIsFEgmEgwPDaEATixGveUv090d+bONjoyg6zr5jjxDQ8OEQpLL58lmM4yNjZHLZamUK1iWRblSIZ/L4fs+QRAwPj6Oput0dXYyOjKM3SIZ6oZOrd4gaM126prK6MgwMcehq6u7XeWRKBimCapCo+niB0FrDs7HtixCCZ4fYFtWFMx5LlKB3N69lN72f6jcdBPDR1/kwDO/IpvMEE+lqQU+tmOTiMdxA3BDiWFoPPXodhbOX8Dc+X1kUgnSCYd8NtH+2f+folqtRq1Wo7OzcxozPa1pvQZ11113cdlll72MYCpb39FT0LL/7ZrylMxms7/1/fA8j3vuuYdiscgVV1zBjBkzpu/ltP7X6Atf+AKf+MQnnpRSnvpKj792Km1EM22NRuSpFU8mqVUr0Sa66UYtbvUSmqKQSMRRNJW47eC7LqpjYagaqgLxeJy5c+aRSCQZGRkBosra1Ezb1ADu1JC8EOK4NqGpTLgQAkeJkO9CCjTZmlWTsj3rMTXXEUEGYuiajq5pL7wD9wAAIABJREFU0XNEVMkrlUrRkNZUwEVUTEklYhRLJWZ0dkaY/HQy8lxTVFoEfqAFO5ERVh+I5sXCEN/3kITU600avgsCGiUP00zgN5oomEjfQ0VBygBV0zEMC103CQNBGEqkUBBCQYRRJUkqEk1RkapOwwvxAknKioNioWtxsCT1mqBeFiBcRCCYyMR54YwVFFMpXjh8mAUnzEfNZ9m3/1nK1TIzlvRx5NAwZ/RfQH72yXgzZ/P888+SyWVIpvM887OHCKVKIpUmnc4Qi8dp7ttL7vAhirU6yWwWR7MIw4Ag9GjUGuTzWfRCiqaq8oM1Z9K1bi2mYeJ5AYdeGODk5SvYvOWXLFrUh0lEayxXq1iGgaPrTEyOceaaNRTHJ5g7t5dNP3+ICy68gIPPv8Cp/SspFYs8s+cZAs+jVq8xq3cW+1peMrnlKwgNg3379rFw4evYufNJJBJN1UmnMyiqzrMHn6Ozo5N4PEZnPo/nuiRSScqlIm6zzuDQMEcGh+mbN5d1374bXYT4IqRSqaLqZjsRYSoqgecTSImmaDRiDo//6XvJnnQSzzSbJDMZnt75FOvOOotn9+wh5jgYlk21UWfW7Nk0u7uYLEwwPDhMJp3kqcIkLw4NM7N3HicsXISc2cW37/4W8+bOw202WbRwIdu3b+fkZUspF8vUalVEGJLP5ThsW0xOjNHd0UF8+XJS2RwDA0cYGh5lTu8c3FqFFw4dxNB1sh2diCBkfHSMeCoNhkmms4Oh0REaDY9GpUZHykGicPjoEAvmL8BQJC+++CLj5SJSV7gyDMnqOlY8yXgIgRD4GrgyiKinqkmx2kCL2eRSSeKKhiWhjY/8789F/d6Kx+NtOMC0pjWt/zlS2h0P0wJ+L5NsTdNYunQp2Wx2OmCb1rT+nV5TQRuApqjYls34+DjJmINtxyl5HpqqRhvzRkS1832fQDNatD4TxQ1RUEgkkyxevJjeOb0cOTKA70UthSig61obPvDSbFgQBNAy2lZVFc/z0DSNQqGAHYu1jbYdx2n/GXhJNk22OrKiip6mRtU8EQqy2SyaprX9WYQQKEgSsRi2ZUYDthKkEIRStgI2BdmqskkEbgtCUqvV2hAA3/dAkdTrTepuk0AGuHUfQ22ZW6NEZEldxfWbmLqBZTpoqkEYKqiKgRcGBIFECIkqQagiwvBrBm7goWkOnquh6iqjwzVischiAWFTqRdwAw8/9BkcHsL1XEYnhzFjBvFUinxuJi88P8opS+Yz4A4zMTpCb1cfCpKx0VFm93ajE5JLxTk2MsELY6MYpo0fCpY+/zxn2RZOPIEfhDQqdTzPJZtL0dnVgecFNBt1EoqCbhkcGxkhn8tz6PnDjBdLLApD5vX1ccLC13Fw7z6Gh4c5bdVp5LNZfrlpMxgmm7c9gqGqVF2XYrXOk7ueQdF0pKohNBXFMJkzZw7VapV4KoGHijQs9Fg8IlI2PUJNo+J6jI6ORp8ZVSfwQ/Kdnez+1a+IxWJUqzV6e3vRNJWR0SH8Zp1MNocXBkwUi4yMjTGjdxa+HxBLJBGoQIBbr+JJgW45hAICP8AUEqkb9M6bx1O7djHy/POUqhUOPH+Izp5ZZNIpJiYLjB59kVQ+z5xEgpQClVqDuScs4OjDD1NtNkHXMGwLLwgxbIfhsTFUVWF4bBQ38Njx5E5m9fQwb/48JsbGqFbK5HNzqNUcRidLuELBlRpSjzFZqXFyJsnA+DC9c+YwMjrGIzt20HBd0uk05YEX0FSd09esoTQxgSIlQ0ODZLtOY3KygGEa7HnmaaSqRtYPIeQSCRrVGkkRUPUaaLqOIsCt1lE0HVdxsVSFfCzF7I4uFEVQ95pUhU8wvV+a1rSmNa3/sdI0jVWrVv13X8a0pvWa1GsmaJMQBU6BQBeQSsQxVIVmvYZjGISai2boKL6OH4ToqobQFKSmUp4sk7Id7JhNPp+nZ+YMFi1cyM6dT+AHLiKYCqYicmQQBMCUb1ZUVZNEBKaICvnrNH2zXkfXdZpS4rkuqqJgGAaOY2OakT1A2KrgBUIigxBVATUUKFP4+NbM3NSvcCpgRCEMwvY8lRSR71sYRsf4oYfrNQmaHvV6ZD9gGTZB4KPrKooC2XQKy1UZK9RBFvDCOqoR3U9HN1FUjWQshbAkXk1BkRoqBqEE4YfIkIhiSVTpDAKJlDrxhI3EpFrRiKdj+GGVEIHbEFhWiKYJAhEQCp9aUMCbKFEPyhSbY+x94Wmkr7Bg4UyOvXiIhGPQqI1Rrw7TrHaStBPYms3wsRHCZhOTkISlY1gGY+MTxEwTDQW/0aApoutKpFL4UqfScIks6yJD7lOWr+ChwRcZGxtj9uzZzJ47j7HRURSpUC6VUVWFWTO7GB8aZOTFIximRrajE1U3efLxHfhSZVn/aQweOQwi5Mknd6BoKqVKhUy+A6FoeJ4ARadYqTNWqFBvNMB0mKjUqbg+QjMYK45jWzEc26HuBviKTqg7xDI2qWye4cEXUQUYuoUMBelkgkBE1MuZqo5qxhChZGxsHBm4dGYSZJIJfDRGh8ahWCYF1MoV9jy9C1tXCAx4/dlnMTZWAEUjlNH7qCgSGXjogFtrcPDAASbGxsjk8xSqVaQIGB8dxjJmR7YFc+fwy1/8Ai+f54LXn8/h5w8hRID0m/iNOs16nVKhjOsJipUGLwyOogwXkChk0xkMTaNcLFApl5CKDpj4UjBerGGq0Duji1mdOY4eep5qvUkmlWPuzG7KY0MQuCiKQkeuE0Mz8bwm+c4cpmWhaCqGbSJVBdXU8RF4lTKpfJZ0zMYyDMYLBWLxGLVaEyUE7aVQwz9QgrZUKrF///42mQ34g7ZHTa0xL6VRTiWg/hDnnZr9nNa0pjWtaU1rWv91es0EbbQqTLQgILqqUa9WUYlMtpVWsFQNq2iahmUY6JoeASxsu2VIOYbSCqD6+k4gnUpTKZfRWqAJoB2waa3ZsalAKgiCqGrXQssahkEikcDzXEqlMoVCAbdV8QPIZDLouk4ul0MgSCZT6LrROpeGpkbUwJeeY6o9U9WjDY4Q0ayW53lIIfB8n6br4vuCSrVCLGZTKpewTQvPc6NzaC0oSRjSaFSZqFUoVSuMFiYZnjiGYjSJpywsy8EwLVQtIkWGisS2nIiSadi41QayZUcQSUUhjIiTMmRGdwem44AAXwak8ikMLSQI6hixMlKtgSaYf6zEW36+h0Q8RqPpIcRRLMskEYsTdxI0ay6eGxD6gtxDT2IkOliq6tj/ZjMnCIlNjGPaFmEoECIKNtNHB3B7ZiNCn1y+gyAMCcMoYNFU6OzIocRT6EKSP3CAN+WzYFlkTRNFhhTKFcJQkCJEQ6KpKqPHBhFC0j1zJsL3sHSD183oJvA9FjabNOIJmo0q/guHUVWVPsMkPngURVWpNZqcND5BToJRb5LVNJxmE2//AU5Vo7nIWtcMJiYLGG6TmApqzKJaKZBKJnEP7GVRPIbQNRwnjuu6DI2MUK3V6Qwj4mihXKba8ADBzBndpBwTQoEMJTHbwsnliPs+b3h0G8ozT5FMJZFS4MR2Uq838IMQTVVRVDixWMTY+jCpH6/H8X2ypTK6oZNOpzmlVCIIQhKJBKl0is5GI8LhV6s4B/eTTCRZ3Gjguk3i8Tjj4+NIAbl8nsFjx5CKSvLhzagtaI+uayT+H5uVxSLVSplEKk2hWKHWaGKYGo5pYOo62V9u5ozxcaRUiMUSxHdsJ1UoUG80ScbiOIaOFwq8IERRNTqPDmKvW4tjmhwlSmiEQhBPpXGsGM0goB5USJg2ZhiitzwHj+uKlPDccwfZunVrOxGTTqe5+OKL25XvKVWrVTZu3Ijv+1x++eXtxx999FH27dvH6tWrWbJkycuXLSn58Y9/jKqqnHLKKdx3330899xzfPKTn/zdlr8Wie7pp5+mUCigKAqnnnoqPT09v/HYarXKrbfeyqJFizjzzDP53Oc+x/vf/35WrFjxHx5TqVTYuHEjYRhy+eWXY9s2UkoeeeQR9u/fz+mnn86JJ574quc9duwYX/rSl/j85z//MsT4b6MwDNm5cycjIyOcdNJJzJs37zgAVLPZ5IknnqBQKLB48WIWLlzI4OAgDzzwAIqiYFkWl112Gbqus3PnTsbHx+nr6+PEE0/8Lw9YpzWtIAh4+umnGRgYoLu7m1NPPRVN0zhy5AjPPPMMnZ2dbfPrf5/UKJVK/PSnP8XzPC699FIOHTrEnj17OOecc9oAkf3790ezyPk8P/vZz47zYjvllFM4cuQITz75ZNtcO5vNEgQBs2fPZu/evSSTSTRN49RTTyWTybBp0yZKpVLbtuSkk05i+/btjIyMkMlk8DyPrq4ujhw5gmVZXHTRRUgpeeKJJ1i7di1Hjhxh69atLF26tL22VKtVdu3a1QYLvZqklIyNjbFjxw7i8TirV69uW6NMPf7CCy+wZ88eHMdhzZo1xGIxRkZGePLJJ7Esi9WrV5NIJBgaGmL37t2EYcgZZ5xBJpOZThxN63+FXjtBG1Fi3HCsyGNNKui6gSIllmlQrYwig8jHTSDRDIMgDBgdLxM2XLLJJLoWYfVndHezYP58uru6WqQ0gRAhQtDOQisQzatNmW8HQTs7PZWxDoKAwcFjTExMkEwmcWybWr3G4NFBIIKadHd3YxgaXd3dNOoNsrk8Tiv401UV27YJgqC9oOi6Rigja4NGPdowN5sNVEWl1AowwzAiPkoJ6VQaTVNRNYV6o0Kt1qBWbVKYLDA+PkS12kSoGkZMohgmblhB1j3K9TKmaWGaNqqmI4WC69VRVIGqSyBETv1qzc2pCigILEslmbIIhYvr1gmVkHgshaknCHUDFQXXdVEQZEZKvG68gqZF98wwdeyGT21misGz+jCyBik9jqlZGIqFYShYRgJVMTEUmJ1KRuCW9nZbQcyZjXve+XR0ZKk1GjSaLkJEREhDNyiVKpgNl2ytxtyb/w6mKI8t37uZU+CSFgFSVRRmi6mqwK8rEDODAOHEkMkkaRlV7l5p2RdSskCCokZtqxLZPtcU5EK2WlsVoueJUCBaLbdCClRFARRUNbqu+a05QgUYWrCAar1GMpkk7jjYmorvecggRNNNuvNZ6ktOJFxwAjO2bMZTNZLJRAv33EAPQ1KxGJZlIYSgo3UvarUqWhhiSYllWTiOg12v4zYjewlpmXQkkigKpPyAer1GQ0rSrTmESrVKulUtNm2H17XMkRvNJgqgGzqJeAIhQvRqlWzr52m+42C4Lv57/gRhW1GiRFHpmjUbz/cQikLVC+jsnomhKXhC0PAD9FCQdWw0JLz97Xhv/SMUqaIrCpqiYFsOIpCUi1XsWIxsKkPMiSGBYq1C3fcQU29g6/enn97F008/TU9PD+Pj40xMTHDxxRe/7D22bZtSqcStt97KCSecwKpVq2g2m3z9619naGjoFY+BKPHS29vLqlWrME2TxYsXs2XLlt9yxfu1hoeHufnmm3nzm99Mf38/GzduZOvWrbzjHe/4jcdOmcAWCgW6u7vR9ciI/dVk2zaFQoHbb7+dhQsX0t/fj+u6/NM//RPj4+Nccsklv/G8XV1dXH/99RFF9XfUFNVu9+7dXHrppdx6661cf/319Pb2AtF9vfXWW+np6eG0007ji1/8In/5l3/J4cOH2bJlC0uWLCEWixGGId///vcxDIPVq1fzqU99ir/7u7+jr6/vd76maU3rd9HmzZt59tlnefe7381nPvMZrrzySk4++WS+9KUv8cEPfpAHHniAY8eOcfnll7/sWMdxCMOQe++9l8suu4xiscjQ0BC5XA4pJcPDw/zVX/0Vb3/723nnO9/JY489xuLFiznjjDO46aab+PjHP96yHYpw/HfccQff/OY3ueuuu1iwYAH//M//zB133MEzzzzDX/zFX3DXXXcxMTHBjh07+NjHPsZtt91Gf38/HR0drF+/nltvvZXDhw/z6KOP4rUsly677DK2b9/O9ddfz09+8hNSqRSPPfYY559/PhAFrXfeeSfbt29vB6yvpmq1yuc//3ne+c53cuDAAfbt29cm5EopOXjwIF/+8pe5+uqr2bFjB1/+8pe57rrr+NznPseVV17J8PAwX/va13jve9/LJz/5Sa699loef/xxPvvZz/L5z3/+N3q5TWta/3/QayZoU1rM/4bnEiKpFkukUmk8t8n/x96bR9tVlWm/v7na3bdnny6H5CQnfQgQuiREmiSCoQBLEWwoKBEB2zG8pdfmw6GjyvKrslR0FFiFilYBWlVAiQKCAgbRQJQQIB0hCUlISHL6drerX/P+sfbZJqiA97O+6/3qPBlnJGetudqdOfd85/s+z2PbLoZh4IQuiMgsO3DciKcGFIsFDFXF831SiQQqMHfuXObOncsLL7xAEE5zxSJIKaOSwKaEvu/7NCwL13EI/ABNj17LtDlkT08PuVwOVY3sBtqKRQYGBunvP8b27dsIw6C1Mj9rVg+JRJJ8Pk8qkaRUKmFZFqlUikajQS6fY2JijFQyRa1WIx6PMzkx0VopmrYc0DQdPwhpNCxGx0Z45ZUDDA4fo1qtYts+juURBoJ8oZ3uk3po68qRzKlU7UHGpw4hRYgfBFhuDU3XCUOJ1DyMJKiGD5ob/QRB5LcWeS+jEWKaklQS0sk6XjCBgofvThCIDN3tXViWQc2Pgw9PzSnwz6edxKmnz8cN6sya3cO59z9PzHJ48sa1KKqklMmQjWVIaTmyRjelzAJSsU5ARcoQISTiuD9BEKABcT+kOlkhoWok82lqjo3lWjQaNpnAx4vHefDkU1BmnUSpvY1sNkO5XGbPnr0sWbSE7dt38KY3vYneOXOYKk9x/49+yNzeOaxbvxZNqJh3/zuVeQsYft/1IEN6ujvQNRVVTAdXYWQZMS0Qg8B1Iw83wzSiYLOlChm2PPlUVUSqnZ6PZhpUazUajQZxMx4FREJi2Q51y0EzTEQuTWc8hgwCVBkQ+B6EETfR0FSkCFFiBqRT/Prtl/NYIsl1172PWDzBCy/u4ZebnuTMs85m5arVWK5DMpOmVq9zx7/+K0sXLaJRrzI1OcW177uWffv2s3v3izz7/HOcdfZK3vbnb0fTNHbu2MZzW55m4Ngr3HTTp2lYNv/0T99kxelnMDExBQguvPAi7r3vPgzDIJfNcvDgfm58/3W8tHcPu3btZPkpp/Dkpk2s7+tj/b98B/vTn8JOZ3A9D1U3sB23yb+EVCaHr6oEvku90cAPQpKxODIex2k08ByHbC5DRkT91XVcglCgxeIk4nFymSwJ3aBeqxMKSTKRIBdPok+XRzY7++rVq7nwwjeTy+W44447mDt3Loqi8C//8i+89a1vbam/aZpGV1cX69at49FHH+WMM85g//79zJo1C8/zyGQy7Nu3j+eee45Go8Fll11GqVRi165dHDp0iHK5zIYNG1oZp2PHjvG9732PM888k+XLl3Pvvfdy/vnnMzQ0RH9/P4sXL2bNmjWt8eg73/kO8+bNY/369QghuOKKK1oeSVu2bOHgwYOoqsrb3vY2NE3jySef5PDhwyxZsoRVq1ZhGAaWZaFp2gm83R07drBjxw6KxSJvectbTqgk6Orq4oILLuDRRx9lxYoV7N27txU0pdNp9u7dy/PPP49lWVx22WU4jsNDDz3EsmXLqFarFItFDh06xLvf/W7K5TKPP/44U1NTnH/++cybN+91V77/4z/+g49//OMsWbKEnp4eHn/8cd773ve2lEc3btzInXfeSXd3N319fWzZsoWOjg4uv/zyEybCF154IclksmWf0Gg0/t98Bc1gBn8Qent7WbhwIfPmzWPZsmXs2rWL8fFxOjs7Wbp0KVJKvvjFL3LppZdyzz33cN555zF79mwADMPgyiuvZPPmzdx7771MTU1x4403kk6nsSyLu+66i1NOOaXVdtondtmyZcybN4/9+/fz7ne/GyFEKzPW3d3NX/3VXwGRsX1XVxeO4+B5UaVSLpcjnU7T19fH+vXrefTRR7nqqqtIJBJ0dXVhmiYnnXQSk5OT3HzzzSiKws6dO1m0aBHPP/88Z555JvPmzaOrqwuAJ554AiklqVTqdd+VlJJdu3ZRr9c588wz6e3t5YYbbuDqq69uHb9582Y6OztZsmQJ2WyWj3zkIwwPD3Ps2DE6OzvJ5/Ns3rwZwzB4xzvewYIFC9B1nQceeADLsmaCthn8t8CfTA1JU84jMtF1HBKxeHMVX1KtNXCaRpKy2c40Y5iGgaaqoAhiyTgxM4aqquiGTnupnQVNT6BpyXiluaITGWv/Rrrf932mpqaoVCvUarWWmqKu6xSLRbq6upoTAoN0OkV3dxcLF85n8eJFtLe3Efgeg4MD9Pf38/zzz/Hs1q1s376dY8eOMTExwdjYWMvI0nM9/CCIeFHQlGJvizzZMhkMXUMIaDQa9B/rZ8vTW3ni57/gl5t+wVO/eoLtL2zh0NEXsYMK2WKGYleWWEZhsjpMw64Tiycjk28JiqoidIGiS6TiEagugXAQhgQ9AC1EqlF6SCgCXROoqkRVPfL5GKmESVs+i6kqaLjY9UmqU0OYwqQt3YOhJRCmidmdo2/VXJatXUz78lnouSSW5TMyHlK1YoxWHUaqdfrHhzk4eIChqSFqnkPdDhibqDIyUcYOQiw/oOH7TNXqVG0bVdfo6CjRXioQN3Xseg3fscimk8RNk1DX2DNvAcfOXUvqhg9hXPd+xjZsYNvipdTf+jb6z1vLxIZLGL/4UjbP6aP//Av4RWcXE29+M8q7rkQsWoQ0DdKzZ5OZO5eqmaDfDajHE4T5PBQKiGIRJZ9H5LKQTWO2F4h1FBDZFCKXwU/GELkMRlsekc2g5LKQzRDvbCfdMwuZSTMlBEqpHdHZiVfI42ZzDEuigCaTIQjBqTdwqhWU0MfUNZKJOLpp4PkermNjGiqapnLam9aQ6Z2Nk0yS6e0l0dODKBTpOWU5XjpF8qTZBNkCuwdHqGomZ2+4mPPe/nYGXIfD1RrtS5aycPVq2hcu4k2XXkKQSTPieZQWLWL9u69EtLcRFIqMBAIK7Zx83jrmnXEW+8fHEMUck6HP2re9lbVvu4yGpjElYdPuPSw5bx1nbLiEeWevZuuBA3i+jx9IFFXDjCUoVyrU6jUM3aQtl0NTAiYbVcYth0QsSWcmjamrTFbrTFkeejxBOmGiEuAHIX4Yomgq6WwWFMFQeYJXpsYIfI+TciXiUsVzPQIxPZpEmDVrFvl8nuHhYQ4ePMjKlSsJgoDdu3f/zsn9eeedx7Zt26hUKjzzzDMtQrzv+9xzzz0sXrwYz/N48MEHOXDgAHfccQcXX3wxW7Zs4emnn26dp7OzE9/3KZfLrUBOSskDDzzARRdd1DKThii42rp1a8vLqFarMTIyQqPRYGRkhPvuu4+1a9fy9NNP88ILL/DII4+wc+dOLr30Ur71rW+1fNdejZdeeok777yTiy++mF/96lds2bLlxDFXCM4//3yeffZZqtUqW7duPeF57777bpYuXYplWTz00EN0dHTwox/9CMMwOOusswiCgB//+MeEYcgtt9xCMpnk9NNP5+abb24ZDf8+OI7DxMQE2WwWIQSlUokjR460ylg1TSOVSnHs2DGCIMB1XRRFIZlMsnv3br7xjW+0yll7e3txXZcvfelL9Pb20tfX95rXnsEM/hiYP38+p59+OrZts3fvXs4991yOHj3aMrbPZDLUajWq1SovvvhipCR9HAzD4KMf/Si33HILp512Gvl8niAIuO+++1i4cCHLli1rtZVSMjg4yC9/+Uts2+aCCy6IKieaHrLTyGQyqKpKrVbjm9/8JrfeeisXXXTRCQGN67rs2bOHpUuXtsabvXv3cvvtt5PP5znppJOwbZsjR44wMTHBlVdeydNPP83BgweZM2cOQgj279/P008/zRVXXPGG1TL7+/vJZrOoqtq678nJydb+trY2hoaGsG0bx3GAKJu/bNkyPv7xj/PVr36Vt7/97aTTaTZs2IBhGGzbto0zzzxzRm13Bv9t8LqZNiHEScBdQAdRvPRtKeU/CiEKwD1AL3AYeKeUclJEy6v/CPwZ0ACulVI+/0ZuRiAwTAPd0DAVvWnMOE57exuNWp1GrYaqRvL9mq7iOj65bDbS2/N8JDIq2zMik8gFCxeRzWax6g0QUZmb9COp/yAMIyPpJtfMtm3K5TKZTIZ0M2Mzrfr4m+DORdO0qFzMMCgWiyiKQiGfY2qqzMTEJFNTZXzfZ3R4BN+NJi6zZs0ikUiQTqfRNI1cNtf09vpNMOk3yzPDMMCybSYmpti37wD79u2nVq8hFIGqCzRDIZ020WIuRqZB1TtMfRwC6TJSVoinEkxVpjBMDQgx4xoSFcuycD1o2F7klSXBD2UU3GmCZDxBqS1DKMAwJKqmYMRMFEPgBg6hrONZEpcqCTVBNlMkk8kglBiHDzX46U93smJ1D30LuhFoGIZCsaARS+g0qh6DU1MYQtKW1mj4ISMTVdzaJIoqSKTiWF7AVLmCZTXwfZ9MKo2Pgue4uLZNWzHPrFIRRdUJUai4DkhQZMj27c/jeDarVp9NrRr9H3nqqadIpVIUCm0MDg3z618/zdzek9izewcv7t5F2+pzUD2PRC6FMA0qtRqT5TKZTBrb87GnyuiaSjqZQAgVGQb4no+mqYRhQKPRwDTiVCqV1hdlpVzFME3CwCeTzSCFgmGadM/qxg1CJis1ao06uXyWdDaDouo4toPruBhxg1Q6RczQUTQV3w/x/AAI0XUVTVWbfEkRfX5Nf7SpySmEEDz961/zzne+mzCU1OsNRoaG8X2feCKJ57uoukm1VqdYbGNifJy5c2bTO6sTy3Joy6VJJuNMTI6iGxpeAInmgsm/f//fOXDwAGedtYJCLsPCBXP58YP349gOgedixhMMj5epWh7jU3WEHmsqYEYTb1co1K0GZjxOStfRTYNytYrED+2gAAAgAElEQVTjheiKQimbJpSSsXoj8mtTBT3tOUxVQVW0ZklzlMVUdZ2G3UC6KplEiu5CO6GqcaxeptGoYAVelLF/ld6/lJKHH36YtWvXtiYLX/7yl38n76lUKtHb28tjjz3G+Pg4q1ataj3Ltddey44dOzh48CClUomtW7dy5MgR7r//fhzHafFKpttfeuml3HHHHZRKJU477TR6enpaJZc33HADg4ODDA0N0dbWRiKRaAWRtm3zj//4j+RyOf7H//gfXHvttWzZsoXh4WEmJib4+c9/jqIo3H///ei6/ntLIbdu3crRo0e5//77cV2XWq32W22mTWwfe+wxJicnT3je973vfezcuZOXX36Z7u7uprVJmt7eXtrb26lUKiiKQqPRYNOmTa0S3Glxp9fCdCl6eJxY0/FlloZh8LnPfY6HHnqIHTt2sGXLFi6//HKWLl3KypUrGRoa4tOf/jTZbJZVq1bR1dXFJz/5Sf7+7/+ejRs38ud//uevef0ZzOCPAc/zuOuuu1i9ejUrVqxg8+bNLeGx6e93wzD427/929853oyMjHDyySfzxBNPsHbtWl544QU2bdrE9ddfz89//vOWVybA2NgYO3bswDTNE4y6fxdSqRTvf//7CYKAG2+8sbUYs2PHDr71rW+Rz+d55zvfyZ49e2g0Ghw9epTJyUmklORyOdrb23n44Yfp7Ozk3HPP5Z577qFUKrF+/Xps2+bWW2/lggsu4NChQ4yPj3Pw4MFWEPj7oOt6q79Pv5/pqgAhBOvWrePIkSN861vfYmRkhL6+PoaGhgiCgL/+67/mwQcf5Pvf/z6nn346hmGwc+dOnn32WT75yU/O2CzM4L8N3kimzQc+IaVcCqwCPiKEWAp8BnhcSrkAeLz5O8DFwILmz43AbW/kRkIhkAiUIEQJQyzXJhbXaGvLIcMAx7Hx3CjNj4gmrqGUqIpKpVql1rCYXmR3PQ/NMOie1UOxVCJEoigqynF8punBQ0wrJ4YhjUajxXdzXZcgCCiXy0xOTjI8PES5XG5lzabryYWIhBUKxTY6O7uYO28enV1dpNJpFEWJgiXXxXGc1oqxgNbA7vs+nu/juC6NRoN63aJabVAuV2hYdTRDI5VKRJm+eBwzYSL0EF9pUPNGsOUUrqzihBZTtUmqtSkEIaHvI0PwPUm9ZhN4ksBVkG6cwFMRoUD6Ec9KNUzaOkoUO4rEkik0PQskQaSQMovvmyhaHsw81UBhwm5QdRxCdDRTo2f+HNacdxFdPfMRMoUMYiTjKoW0ilebpD45hSF0ujtn0V7qw3UyjI1bxJMZCm0lhGoyPF5mZLKCmcrS0TULI5akUnfpHxyj4YZ4gUBR9KhkVYVk3EBVBLl0kjNWnMyaVWfSls8S1zXSyTjtbQUOHz6E1ahh1+sMDw2y+4XdjI2Ns/W5bdQaDcIwQFcVEoZGPpmgvZAlZuqESkj/6Agjk2Vqro8dSgIUNDOGUCJbgHgyjRmLU2xrxzDjaLpJJpdDNwwURUWGCsiI52cYkYF3rVIlEU/iuQEKUBkbI7Qb5NJxcukUiVgSgYpre/iuH/E6lShQC8OQUEb+eoiIT5ZMJli3bh1vXreOocFBECGpmElc0+hu7yCfyVKp1tm3/xXK1QbpTBaQ7Nn9AqtXnU08FqOYy9JRyJIwDDRVB0UDJKVigQ/feD2nn3oypq7ylosuIpfJ8K53vIP1a89nYnKSFStXEcvkMJPpiC+ogCoDZnVGvCpDUxEyxND16AtbCMbKFaqeh2nqpGIGjXqFSq2M5zlkUnFKpSKe7zM6OoFre+BLAjfAD0MajoPv+yQ0jY5sFoKQWt3B9iT5YhuJWAzl+HitOX8YGhpi//79rFmzphVQHDx4ENd1W02Pz/BceOGFfPOb32TBggWtyUCtVuOmm26ip6eH1atXI4QgnU6zdOlSrr/+er785S/zZ3/2ZyeMaUuXLqVcLrNx40ZOP/10hBB84QtfoKenh9tuuw3f91vjzOWXX85jjz2G67oUi0V6e3uZN28eR44c4Stf+QorV65kyZIlCCHIZrOcf/753HDDDXz729/+vZmlVCrFsmXLuP766/nKV77SEhaYHvuOf95//ud/ZvHixa3nrVar3HTTTZx00kmsWrXqNSdjmqaRz+d5xzvewUc/+lFuvfXW1xUm0XWduXPnMjAwgJSSY8eOsXTpUiqVCocPHwbg9NNP57Of/SzZbJb169ezZMkSDh48iOM4dHZ20tHRwdTUFE8++SSjo6MkEgkymQwDAwOvee0ZzOCPAdu2ueOOO0in01xzzTVs376dRYsWMTAwQBiGDA8P09XVRSKR4NChQydk9qczZ1u2bOHmm2/mwIEDbNmyhe7ubq677rrW3MD3/dY8Y/ny5XzkIx9hfHycPXv2nKBy/btgGAYdHR2kUqlWRuuUU07hox/9KO9///tJp9NAlM268MIL+djHPkYikUBRFNasWcN3v/tdTj31VPL5PLlcjl/96lf09vaiKArXXnstPT09rfHL87zXvB8hBH19fUxNTeG6LlNTUySTSbLZLPv378eyLBKJBB/+8Ie58sorsSyLD3zgAxw+fJh0Os3JJ5/Mhz/8Yfr7+1sCRQ888ACf+MQnmJycpFKp/BE+0RnM4E8fr5tpk1IOAoPNf1eFEHuAWcCfAxc0m90J/AL4dHP7XTLqwU8LIXJCiK7meV4DUfBEGKJrGqEfEoaSRDxJtVLBNExCP8QPfFQhMFQNy/aQfoAIQQkhZpq4jkO1UkbTVHRNI5fNojWl/lVN/NbAMi0G4TcDqkKhgKbr5JuEYMdxIsEHy0JTFSYnJ9F1nYmJCYQQNBqNVumO53moqkYikSAei6GpWmslenqVOhaLoWlKS1FqmoTreR6u41BvNCiXq4yPj+P7HhCCInE8l1BC4IX4wsFUTcpVG932MWMmiiKIx+IIKVBUDRRQNAVENEESQiH0BPF4Cl0zEEJBESqBDDDjJkbcYHhsHE1PkdRNFD1BraYxMe7hBnH8ShypSSwrR6Ar2GWPuY5OECrYjo7t66RlgmolgW17pJDEFAUZS2K2h+iiQEdmOTHmoJEkWzRQhEa5UsaybFRVpavUjqoKfNehVm0gpaRQzJNMJLBcj8FyGUFIZ2cbZjwq9/ADD9+26O7uQtd1VFVhbGyMdevezMDACJufegrLdlixYgUXXfhmbLvGf/zH99m//wCr1Uh4JPRdBCHJeIKpRo2pch0zmSKVzVN3A5xyBUNVyaXT6KoCqIREvnqKqjRN16PyPU3TiBkmQSgJwoBARpRBMx4nq+gEYYjTsAk8j3gsRj6dIhUzmtlWD993kUSfma4ZhGGA59lRsBKEaJpKzDSRhPT397N9+w527tzFOatWk89ko5XSTIK5c3r42cY6D//4J1h2gwXz5pJLJ3lx9wv4gU/P7Nn4CJSoyyEF+BKEokbBcC6DEkoG+o9x2WWXMLd3TiSOguDYwDCz587nrHPOw/J8Tjt1Oc8/txUFn0OHDvK25ctRf3AvjuuhZlQModBwHRzXRxcqhqGhKwphENBoWMTjSVIpHd93mJryqTdcsvE4KNCwa1SdBrZrk44ZGJpCKhVn3KpRsSbImHFK6RKmHwMpCNTguM4d9e+f/OQnrFu3rhVINBoNPvGJT/DVr36VRYsWAdEEbPv27aRSKa688kqKxSIrV67k17/+NUNDQxw5cgRN0zh06BAvvfQSg4ODXHXVVTz55JPcfffd5PN5enp62LdvH4ODg4yOjlIqlVi3bh2NRoNkMsm2bdvYvHnzCZm3aQ5ZZ2cnY2Nj3HbbbSxatIihoSH6+voiS5Eg4MUXX6S/v59XXnmFyy+/nDvuuKMl779ixQoOHjzYKmnq7+9n3759XHLJJWzevJl77rmHXC7H3Llzeemll3j22Wf59Kc/zfbt28nn87z97W+nWCxy9tlns2nTJgYHBzl69OgJzzs2NsauXbsYGRnhhRdeoFgscvDgQUZGRpiamuKqq67izjvvZM2aNbiuy4YNG15XoOTGG2/k3nvvZWhoiDAMWbt2LY8//jiPPvoot912GxMTE9xzzz0oisIHPvABFEXh7rvvbgmv5PN5zjnnHO68806eeuop+vr6GBkZ4Zprrnntr5oZzOB/EVJKbr/9dh555BFOPfVUfvGLX6CqKl/60pfYunUrP/jBD9izZw8f+tCHCMOQm266iY997GMtHuvo6Chf/OIXWbNmDe3t7Sxfvpy/+7u/4+tf/zorV64E4PDhw7iui67rHDx4EIBLLrmEd7zjHXzve98jkUgwf/58nn32WcbGxti7dy9LlixpcWw3btxIpVKhq6uLZcuWceedd3LkyBEGBgZaXN09e/YwPDzMyy+/fMLiz4oVKyiVSixYsABN0zjnnHPYtm1bc/6itexNJiYm6OzsZPHixa+r2Lp48WJOPvlk7r77boaHh7n++uvxPI/PfOYzfP7zn2f58uVs3ryZjRs38pd/+ZcsWLCAfD7PE088wX333cfk5CSXXHIJAwMDfPjDH2bhwoX8zd/8DUePHuWWW24hm83+V3zUM5jBnxTE663WnNBYiF5gE3AycERKmWtuF8CklDInhHgI+JKU8qnmvseBT0spn/195z3zzDPlli3P8MzW53hu125OPWsllhvJtWtCQUFg2Q0qlTJB6NPe2c7C+fNBgqFr2JaFY1nk0ml8z8N17Wg1OQy59dZb+P5dd+E4DopKawVLCIFQFDRNwzRN2to7WLduHRs2bCCZSrWUJV3Xxfc8HNfFtRuMjo5SqVQ4dOgQhmHgui7xWBzTNHFsG103CYKAWDwSTFBVlXQ6TTqdplAokEwmMQwNw4gCKQDLsqhUKniuy4EDB2hYNmNj42iGjuM41OoVqlYZHxsPm3J1ClSB0DQMwyTwPRJxk0w2gapKYkkN3VDR9IjfZzSzKKEb56VdI+zduYeJkXGsWoDjWnT1tlEophkfnySRLtDWneMvrr2cWbOWYsQVyrUxyrUGiaLD2KhGUsuT0QSr/v0hnBde5PtrzmTh0jkkk3G8huTUe39IIpzi+f/5NsJQwVNClCBGb/tKTsqfTcpME4Z1JqcsKuVq6/2oisr4+BiWVSeTzZLN5gjDkHK5imXbpLN5VAXC0CPYtZOuq/+CX1z3foYSSS688EKEEBw4sJ/du3dz7rnnEfiCrc8+R6VaZdasbs5ZvQpdV9m6dQvZRJyzfvoTxJw5eJ/6ZGTsbMRwZUjd87H9kFrDplatEtd1irks0vfxXDsKarIZFDWSYLYsCyEUYrHIg00E4Hguw2NjGPE48WQCLwixHQ/X9fA9l0wySSGbxVQUROgSBgGSyFhU1SM7isCLVlklkeKp+da3YV90Ec92djBnzhyqlTrbd+ygr28+S5csRVM1IABFIBSNPS8d5plnnyObS3HyyUsRQjIw0I9pxliybBmO4xEzY8RMEwRU6nWe3foM56w8m1Q8wVD/IAcOHGDh4kV4rkc6nUYCW57Zytx5faCqJBIJkjGdbc8/z+jIMIsXzmdRzCT7qU9h/ezniI4OEAK72YdURYnsHRQJmobnepiqiRAKdbuO79gkYjHisRihDCmXK+zbu5dXXj5ELpslnUmjGjqgYZopYokEUmg4tscvnniU0047mblz+shlUmRTcTIpg5/97GesX7/+BIP74eFh2traWoGF53kcO3YMIQQ9PT1MTU1RKBQYHByk0WjQ1tZGGIbUajVSqRTVapXu7m5c12V0dBTTNCkWi4yPj9NoNOjs7CQMQx555BFWr17d4okMDg6i63pTdfbEoCayLRnBtm00TaOtyXUdHBxslWR7nkdnZ2fEwa1UWqvV022KxWLrfrq7u2k0Gq3fS6USw8PD3H777dx0000MDAz83uctlUr4vk+9Xm89bzKZZGpqilQqRXt7O2NjY1QqFbq7u4nFYgwPD+N5HtlstsVVey1IKRkfH6dWq1EqlVolotPXny4HnZ44SimxLIvh4WFUVaW9vZ1YLIbneQwNDeH7PqVSiWQyOSP/PYP/Unz3u99l1apVJ/ThVCpFV1cXlmUxMjJCMplsCR1Ny+pPl2c3Gg2OHTtGOp2mo6ODY8eOYds2pVKJXC4HwCuvvEIYhnR1ddHf34+iKK1FnoGBAVKpFLlcrpV9KhaLFAoFJicnGR8fb1kdtbe3YxgG/f39eJ5HR0cH6XSaMAwZGBjAsqwTrgvReDg+Pk5HR0dTibiO4zjk8/kT+pbjOGzbto2zzjrrDUn+u67L8PBwawyEqES0UCigqiq7du1i9uzZretIKanVaoyNjbWO8X2fo0ePts6rKAqzZ8+eESKZwf8R+Id/+Ac+85nPPCelPPN37X/D6pFCiBRwH/B/SSkrx3dcKaUUQrzx6C86341E5ZORopKMJEbcpvx9KD1ymSyTo6Mk4wlkk9dSrlUoIrF8D9918SoeiZhBIMAPQxLJOOlMCs91URWVNW9aw8aNP+PY0aOEoR9xLZr3Pv0IkmjCFP1EpUNhEEQcuGlDbN+jUq4wOjKKpmm0l9oZHh5hcnICXdPwfZ9kMkVXVzdhGFIpl3Fsm0KhQK1WQzbl313XJZNJkU6naTQa2HaURRkZGcY0DGr1Gp7nE4sZJJJJqgIkSYqlAiMTwxzpP0y95mE5NnXXQ9cMYrEY+bxCGFi4bpVkyqC9vYiRMlCljqkmMI04jq8S0+MkEknspIUQIX7VJ5FMki/msRyJYcZJZxK4jkt5coKsiNMsEEMGAk0NkNiEQmEkY3Ly4X7+7/7hSG0xlIQyQHdsXnr7mYSBRAqbZthN4NVJxBRiqkRIDS0bpyOXQlVUQCCEgpbPopUKqLrWFJ1R0fJpkGlMXcf3AoZGJhGJNKKjk/P+7fuECLR//ReEgIKUnC1BueceABaFYUuaX/mmAhIukmEkze84hGsvwIiZSKnguA6uH6BpGrqAVNwgaRQwUHAdF9uykKFPIhHD80MmxiZwXBdFCHL5HI4fYNXreA0bhCCVTiE0jUbDwm/6qMUNjVQ+RzJmokhJ4LrIwEMI0E0TVdOaiwWRkqmqquh6DCEgXLSI2Le+yRrjN942i5u8CYFolg7T9DyE06RkeXM/zcWZRUQ8xunjo9XRKFMYF4KLZeRrh5TMCgJmQYv7CdF5/kxKmlXKCBGZvL+l+Z6FECgyRHR1YySTSEXBCwJEEGCqKopQQNPxlRAvDNB1jUYzEEqYJp6i4nsB45MVFEWSSiVJxhNoQsW3PSp+hWQuS2dnG7FYitGyRaD6xOMqmWQKNdB/06kBXTd+S75eUZSWAto0psv1pjE92Zo1a9YJ7YrF4gl/G4ZxgnratK/a8PAwn/vc53jLW97S2haLxU64xquhqupv3dfvuofp60/fA0RKdtPINC0bIJpITt9fEAQcPXqUd73rXRiG8Yaed3r79LVKpVJrX0dHR2vidfyzv1EIIWhra2tdAyL7gmlRgVefPypFT/zWO9R1vTWZncEM/neho6PjhP+700gkEif0R4gy6a9us3Dhwtbv06qSx+P4c7zawmLOnDm/99hCoUChUPit8x1/DETjYE9Pz2+1g6hPHX/Px/fL42GaZosH+3qY9lZ89f0ef53TTjvtt46ZXtQ9/t6Of3czmMF/J7yhoE0IoRMFbP8mpfxhc/PwdNmjEKILGGlu7weO/wbtaW47AVLKbwPfhijTBkTG2BJ0TSNmCoQMME2dytREtDofhHheVOc9NDREZ3t7NBFOxMEMiZsxXM8lpqlIAaGAlatXccHaC7jvvvuwrDqhH11DUSJxB0VR0HX9OBUmiTI9AQ5DRBji2g7Dg0OMj40T+CED/UeYnJxifHycarVKOp3EMAyOHDnK+PgE6XSabDbbWqWOyhMFlaYPm5QpbNvGNE3Gx8dJJBLk83nqtWqUrZGReXetXkdVFXKZLK8cOcLhI68QT8RZsXQhO3buoFYfo9BZIpfNMzExwtTQGImUhvBByesk1BRxPU7CSGGYMVKGRrXkc/QVBT0uaTgWqbzKnPkF2joS1J0pVM2ntzfBrG6NTCZE1RzC+gjSGyS0ciiBjWaE1Go2R958CvT1EPNCVBHScCxsb5xQsfHSSQp7hxEiQEqFuJ6np1jHGNmBIiKuU4yoBFZVNGSTXhkLm6WqTan9yGxdRSCRMsRUVWYFIQHQ+PzfMDQwgCokMdMgbprEzIjr5rguYRAZtuu6jqapIKIVxMirL5LmVwtF2Posju2CECRUFUXTSQKBDPFcn9APkLaNoSjE4zFkGGI5Nm6lQiKeIJ6IR4IQjQa1yUlSmRzpVavxBHh25LeW0HXyhSxCUVAEuK6DHwRoioJm6FGwJqBuOwgJmqpimDpCUZu2FB7yc59HfOLjzTI/ET1LGJUDqoqGpplNwRQPzw/QDKOVtXNtB2RItV7HlWCYkfJYw7KpNepICelMOrJc8H1qtRoCScyIFFM1VWNyYgpVVYjHTJKmjqFGgZvrBThuJNIz/a6laeLGdHyrhq5pxA0NRVXwA4nj+RAEJE0dRVFJRClw6p5LtRFgOSGZZJx0XKDKEN8PcIIQTVExkxmkajI4OUU6C4YZI2boELiEXsAftHL0X4hSqcTNN99MvJlt/1OAoiitFfGZTNQMZjCDGcxgBv//whtRjxTAd4E9UsqvHbfrQeC9wJeafz9w3PaPCiHuBlYC5dfnswFEhtLpdDoS5bAcAgdC1yWbzVCpVLF9FynB1E16e3oAga5Gyn6qpiMVgVBUQkDRNXRNo2C0sXb9Oh7/+ePU6rXmlWiKOkCUPYjMrl3XpVIuEzNMHMeJjLE9H1VRmBifoL+/n2PHjlEul5k1axa5XI6JiQn6+uZjGDpPPPELfD9g/vz5hGFIPB6PJP2bZQthGEYZhUQcz/Nb5U+RSIlPtVLG0KMJfKwZgNq2jaroLD/5FCrlClLCsYP9TPRP0F4oMq/jJE5efgpDw/08veWXWBN10mYM3w4RoYoIVXTFQJUKqgbJlEI8ITDjkpwWI51N0d6VI5FWaevIIMOA2bOLdLSlyBdSNCwby26QTWkohoOhCoRax5E2yaMjLP/C9xHpFL6EIAxoWHUCGSnBqZqCoqiEYYihGfjePdQCQcyM+EeO46BqGvF4oqnO6YEQqIoaZZbCAEVR8Zsk54bnkUwkCHwfx3FIJhPMFpEJuqppuK6DFosTBj56k2+oahpC06hZFoqqkEqmMFUVrxlkeJ5Hw7KImWYUcOg6spmNnTZgh98IVfh+gOe6ZEyDkpQoQmkZtieDgHYZYpbLNO74HrXTz0BoOtlkmljMQAjwXBc39AGJoesIIg5iw3EIpAQUdEVFUQ2C0MepW62MsJHJInI53Gam0HGc1qKDomrYfohjOaiKiq5roEiEFmUJRSqJKgQFtQOhG/hBVOpnE5DvmN0ye63W6gShxEgnKBWjkpXAj7ij6UQMMxZDN2OoiiAIfHzPbQbTGpquoyiiRaAPwwBT11qZOs91CCVoQiVhmAgBvu8ifJ+K5TBZs0nEU2RzSRRV4PgujXqDQArQdDBMaq5HyoiT0pLk4in80CcMfKyGjxX6J3La/j/ENIf1TwmR/+OfjDXnDGYwgxnMYAYz+APwRr7B1wDXALuEENub224iCtbuFUK8H3gFeGdz30+I5P4PEEn+v+8N3YkCQgr8QFJ1XQrFApXJCTRDR6gKfhhJ4mezWRCCAJBBgKJEEpjTpYeqUAj8EE0VyCDE9zy6OjtYuHABQ0ODuI6PDAIQCmgamqZjmjES8QS6qqFrkUKhlJJyudwMDpJUq1UOHDhAvV5n+fLlvOlNb+LAgQNMTU1x9OgxhoaGkDJSYlqxYgWpVIojR45gGAadnZ0Ui8WW8W0qlSYejxOPx9A0AykraJqOphnkcpEQimmaeJ6LbdmcdtpptLUVGBmJ1KYG+4cJAwFSJZdL09mRJpHswLGXUa6U0QxBLpMnkUihmyqKCrVGGV+6WF4NxVRQdZNcMkYqHSMIXUKZo62zhK55zOudQzqeQpEglBDNSGASIhSJIlRsN0A1dYRtI1WVA9/4FAfKU4yXy+w79CLxrEksZYCiEI8lsWybZX0n89KuSWJ6EU1o6CKF43p0z5rFoiVL2b9/P/v2v8T8BfNIZ7LUqlUG+o8yv28+A/39eK6HbdvMnjWL4cEBhAxZvGA+iWSKLc9v55QVK9j81FOsfdM5TI6PIFTB+NgEuq6h6RojQ0NN5b9zEAj27XuJeXPnsmfPHl4+9DKZTJb2jnaKxcjKoNFokElncFyHQrFIo9GIlESnpiiXy5x00kkMDg3R3t7eqvcfHx8n5fms+bu/g6lJDF1HM6OgCilxHS8qz5USVVdQFYVao4HrSyzLQTdjuF6AlJFMtGtbmLqKICTwfYQaGXwrShTFhU3bCtuuRFYDKFEAmkji16qoQqCpkUVBPp3CNAxA4gcBBAGpmE4u3Y4iBIEMo8WORCSKMi3qEvg+QoagCuKpZDNrFBJ4kXWG0uTPTdtV+H7QCnB1VUOIiMMWBM32qoqmKUAkKuT7EQcvFjfpiMUBBcd1qVYbSCCTTpFJJsB3IfAQCpi6jqlqlCsVPFVBVzVy2ST5dCK6Vzjequ23xId+X5bpD+H3/iEQrwr8X6/d78PvOv5VZeq/te+NbHuj15/BDGZwIl6vf71Wn/p949Krj/9fGZfe6Bjw+67zxx6T/lDMjEkzmMGJeCPqkU9xwhToBKz/He0l8JE/9EaickaBVBSKhQLV8SkS8QSEIZZVww98XM/FchyCMMDz/WilPhSkEglcx0EhkuoXUuIKSa1SpZDPoSgqixYtYtu2bUz5PsiI65JIRHXaxWKRbDZLW1sbpVIJXddbio7TRo+GYdDV1YWmaZx11lktn5SdO3cyOjqKqqq0tbXR0dHB/Pnzm0FZHCllk3MWEWuDIEBVtVbJpBCRLLxpmiSbsv7xeB37Fq4AACAASURBVBzbtvE8n8WLFxOPx7Asi5NPXo7ruPT2lqlUKuRyGc44czmZXBxPVuntm0W1kkE3DEpdbSSyMYQKXuDg1z1sv4FigJnQiCUNAt/H9aMJstAM0tk4ffPm0NXZhaHFUYVKGIS4nocfyojbJgIQLhIZqcML8AyNKiGVwMXTDArFEoEaMFWdIptMYoUmqbb56OlBFi8+nRd376RmORixFJaqM2Y5WLpODcHLw6PMUlT27HmRqfEJeub2oScSJLMGk1OTBJpKobsbz3FwDZOXD7/C3iP95GbPwVFV9h45iuc2kISsW7ceXdN45plnIJEg1d6OSCQYHRnDURSMXJbRep22k2YzMDjA2OHD+AcOkM/nSaVSlMtlbNvm3HPfxPDwMGNjo9TrDZYuXcrg5DiHB44wMjmKHwRR9s91qTsejUadjKpgJEzCQOJ5Dr4fIBQlCtZUg1AGOJ6DHwb4fohhGNiui++H+KHED0NA4Nsuhq6iqhqu72PGYgRhEHHDFIWG7aCqeqTUqEUllb7vEIQhXhgiPB8BWI6LoWpIGSCRUTCrGhF/zvOirKaqkojHW8bzblM5VVVVNE1HyGj7tAS1pmmomkooI8nnSD1VbQZ8aksKOggCDMNolnVKPN+LsqeAZsTQNR3hBlSqFjXXQtE1soUsad1AVwQjhoahq2hCki9k0Q2Var2GUDXMpEk+myAuBAYhyqsmCbZtc889d1OtVhFCcNVVV53ABTtu3GJ4eJj//M//BCJVtPe973385Cc/4de//jXnnHMO1WqVVCpFX18f3/jGN9iwYQNXX301X/jCF8hkMixcuJD77ruPdevW4fs+k5OTfOpTn2qpVo6OjrJx40be9a538dhjj7Fv3z4cx2Hu3LlceeWVrz0+SsnIyAj33nsvYRiyYMECNmzYcMJE7+DBgzzwwANomsbcuXO59NJLGR0d5ZFHHuGFF17gC1/4AvF4nNtvv50f/vCHLZ+0s846i89//vOvq/Y4gxnM4DcYHx/noYceolKpUK/X+eAHP0gqlWLTpk389Kc/5YorrnhNvtfU1BSPPvoov/rVr/jrv/7rFv9948aNbNy4kU996lPMnj0bz/P40Y9+1BLw+Iu/+As0TePBBx9kYmKC0dFRrrvuOjo6Onj44YcZHh5mcHCQ97znPSxatIjnn3+eTZs2AXDRRRexaNEiHnvsMY4ePcro6Chr167lnHPO4dixY/zwhz9ESsny5ctZt27d676DIAj48Y9/zNGjR1FVlfe85z0niJXU63XuvvvuFn//6quvplgs8oMf/ICxsTEsy+KKK65ACMEnP/lJbNsGIt7aV7/6VRYsWPBH+KRmMIP/c/BGfNr+t0AScdAqtSqu7ZDP5BBEpW+27ZDOpPFlgB96kfeTqhI3IiPjer2O6zhYloVlWXi+F6mNNf3Z5s3rY+3a9Sxbtpxcvkip1N4i65ZKJbLZLIlEgkKhgGmamKZJIpEgl8vR1tZGoVDglFNO4Ywzzmh5GfX392OaJqeddhrr1q3jsssu4+KLL2bNmjUUi0V0Xae3t5dFixaRy+XQ9UjFcXpCO20o+5uyOx8pBbpuAJGx8NzeeWTSWWKxiMM0d24fb77oIi7c8GbWXXQuS06dR9WZ4MArLzI0foSGX0ZNBBgZATEPV2ngKnUcUQPTRzUFRkIh25bESCqgBQQEWHUXx7ZBeLS35yMJ+0DFcbwoSxLSFIdX8FwfTY0hhE4YRlmbowMDlGt1NNUgHkuTiBfQ1RSuB5brkIjHUKSJdBVqFQtTj5GIGwjpoRLSWSrQlk2z4pRljI8MMXD0FdqLBZYvWcLY0CBqGBJTFTryOeqVKWKGSSKZYtcLe6g1bE47/XSGhkfI56PPdOBYP6qi8vLLh3hp/wEc1yWZTCElOK5DvVGn1N4OREF0T08PHe0dhGEYlUs2Gq3A2TAM9GbppQxDBJJ8LottWVFGzrIwDINcLkcmk6G7u6vpBwi+Z+O6DYT0iZsqMUNFFRLftZGBD1JGiwZtbSTTSVLpJLqhoekKoQyi/akEmXSKbCZFR0cbhXyGbDpJMm6SiBmUink6SgU629toy2dJmBoxQ8MwtGZpqA6KiucH2I6DqghMQ0NRaAVaSIlpmC3zU9u2cZvlo9MSz77nRX3L81rcNQDLauA4DhAJbUyfY7rttHjEdCmqbVsEvoumq8RiMRRFxbY9hscnmWrUiakqs7JZSvE4cUOgKCEy9DE0ga4CgYvTqGJo0FXMsXBWF2kVVBm9T/Gq9aXnnnuWvXv3tiZUDz30UEvF7HgDaCkl3/nOdygUCnzkIx+hr68P3/c55ZRTUFWVG2+8keuvv57FixdzwQUXsHr1asbGxvA8j2KxyAc/+EFWrlxJvV7nhhtu4IYbbuDss88+wRfykUceYfHixRw9epTvfe97XHPNNVxzzTVUKpXXXZGWUnLbbbfR19fHddddx4MPPsi+fftaxwVBwHe/+13OPvtsrrvuOh544AGGh4eRUtLX18eOHTsIonpwTNPks5/9LF/72te45JJLWLp06UzZ5Axm8Adi06ZNjI6O8qEPfYjx8XF+9KMftRRcK5UK4+PjAL9zvIFoTOjr62P37t3RONxsO2fOHA4ePIhlWQBs2bKF559/nhtvvJFYLMZdd93Fiy++yDPPPMN1111HsVjk9ttv5+jRozz88MNcffXVLF++nFtuuYWxsTFuueUWrrjiCi699FK+/vWvMzo6yuOPP85VV13FW97yFv7pn/6Jer3OrbfeyooVK3jve9/Lv/3bv/HKK6+87jvYsWMHv/zlL7n++utpb2/n29/+dmuflJK7776b8fFxPvShDzFv3jy+8Y1v8LOf/Yxt27bxgQ98gHPOOYevfOUruK7LJZdcwte+9jU++9nPMnv27N8pwDSDGfx3x5/MN3UkHhlNYj3PQwodTVVB1/8f9t487K6qPv/+rLXHM59nHpI8mcMQMKAEQiUiqICiVEAtQvVHW7DWKhaoVl/Hy8uKUIViRSgaBUpxBIRaZVKGBgUCISEyhDEDJE/yTGc+e1zr/WOfs5MIgvqz18vbPvc/Sc6wp7P3yvqu+/7eNwMDg1QrU7iOje04ZCwHIkXbb9FuNxGAazlooclls5hSYlk2Q4ODOLaNrSxe97rDOPHEExP2QOm0h0caBrZtUyqV6OvvwzANZCe/yzANTMvEshO5YqFQSCWTWmtqtVpaoHXtdUulEpVKhUwmk05W8/k8ppkYQniehxABXbPN3bt3I6WgWq0mWW2BZmCgQD6bo79/gCgMsF0L21bEGkzHQliaSHjU/QkIYzQRSsZggmUbiGxES1YxhURrhRIxyg5BK0wp6e3PMzOTMDamMDs9UAYZ18YwBFoLWk0PDM1MrUIQhWgZ4xgmhmFhCIFWISLykG0P+wf/wWuGh8m6OZ7fsZNw/WaKPQXm1ibxwzaL5i5ibMed5Hd61O5bx6L+XrSKmNg9QaFQZHDb0xQ8jziKWVqr4E/uZnhoiKzr8sLzL5BxHVrNJpXKDAeOjOL5PjMzVebk8/T09pLJVXlu63NYhsHYzCSjk5OUwoAX7llLLp9nNOOyc+dObNfF2n8/5saKTCaL1ooVO3YwNj1F3+Qk09PTtD2PXC6Ht349hzsOAs1oo4564QWmpqYol0r0T08Tje+iWquSz+WxbRvf9xFSUDItckFAGAbEKslVM2XiWqlVDGGE1BrTNJGWRRArfM9DSIltmfimpO21sEwrKZN1jCUNMo6N7PSRKR2BBCfjIKXsLABoQqXIZxwwDLQwmK40aHkBaIVGYzs20jSIVUTc7duTMvk9tUZ1JI9AalbRlTUCmKaBYUgQGqUi4jgCEmlyd9KfmKZEqVtqd4GiG+gsZcIaSilQHTa72fJBQ7mQpb9UxBZgyBjdKVyFULi2iWsZiftmoZy4IjoWrgwJLAFuFiVNtO6sQ3VqINfNsHnzZp555hkajQbLly+n2WzyoQ99iM997nP7ZBMFQcDdd9/N61//ek4++WQcx2F8fJwwDJmenuaGG27g9NNPx7IszjrrLM4++2wuvPBCTjnlFPr7+2m1WsRxTK1W4z/+4z94y1vekha3W7dupVqt8prXvIZt27axbds27r33Xo455hhOP/30V5QBBUHAAw88wFlnnUU+n2fOnDk8+OCD7L///kAiI7Jtm3vvvZeRkZGULS4UCjiOs09R9u53vxvHcVL7/DPOOGNWhjSLWfyeOP744ymXy5imSbFYTHq3bZtDDjmEnp6e9HNxHPORj3yEs846i5UrV6av9/X1pc9nF4VCgUMOOYRsNgskhc/atWs58MADcRyH1772tXz5y1/mzDPP5NOf/jSO41AqlRgfH2dsbIwLL7yQbDZLqZRkdm7bto12u53msnUjNr7whS+glOLZZ59lv/32IwxDHnnkEf7hH/6BcrlMT08PGzdufJEL5t7QWnPfffexePFiMpkMK1as4LrrriMIAhzHQWvNk08+yete9zpM02T//ffnxz/+MT09PYyMjOA4DgsXLmT37t2MjIxwxhln4DgO3//+9znxxBPTiJZZzGIWe/CqKdqSCSoIpRGGxHAsXENQq/rkMxkMenAyOdq+T6QUgYpptlvkslksKbGEgeXamIaBZRidAsUiDCOkAYVCnhNPPBHDMHjisccpFAq0PY/dE0kuUrm3h1K5DFKmroV7T2ozWUlZJQN0dwXM9/2UQehObIVIDDa6k9SkNy1MC7jdu3eTzeaQUjAwMEAQBNh2wk64mYSpKJfLZN0MaE0UhQSRD0IR+VHHcEXRCqtoq4USMUImfU7SNDAdE2ELlKHw4yhxTUQmNCYKIQWua5LNOQS+wpIOWccll8vR29tLT7mHjOsioyQbr91uoS1NtVZLbOqVwrQMaLXZ70cPYDY8jvrPjcAjmKbBoR1paRQnGWOmaWLI7UixlmE/Ma0gdXQ002DyUoeh6eusSNq2jSkEZaVQBx2E6Eq3nnsuYWWVIopjtAbLtuhXmjiOkMCQZQGa+UqlzMv+nT4wnnwyjXGQUrKfEOj77mOOUoxqjZAy5Wq01iitkQ+tZ7EQ7JneQ65zHgIQMil6tEq2Kw4+GLXf/piGkcgHo5gwDNBxjGlYmNIEaRBECj8MgaTosQ2D2HUIg4AojjrnmdjiJ8VQQBzFSEN25LWaKAo6ph9gdBgwpTWRVmQdmyhMGFzVKb6CQBFrhWHI5PgMgyiMiDr3sGVZqTzY932iKOkltW0byzBT2XAURZ2MQxtpyJS123sbQGchIkiLCtNMnCL9wCeKFDFJIHmp6GAIaPseIucSa4FQEqHBsR0yjk3WtsnYNpYhMQyBNAQYFsJyqXk+7ThObvO9MHfuHEZHR/niF79Iq9XipJNOwnEcTj/99H3s64UQfPCDH+Tiiy/mjDPO4K1vfSvnnnsukGQi3XLLLWzbti39fF9fH8cddxzf+973+MQnPpEWPZVKhVtuuYUnnniCN7/5zek1+NnPfsbb3vY2DMNg/vz5fOxjH+Pyyy9nzZo1fPKTn0wDdX8bumNKV1ZdKBSYnp7e5/hXrVrFd7/7Xc455xyOPvrovRxx90U2m0Vrzd13381BBx20zwRzFrOYxe+GbDZLsVhk69atPPfcc5x11lkv+TkpJe9+97tftgD6bVBKUavVWLp0aWqZ31U29Pb2Mj09zb333suHP/zh1PSs2Wxy66238t73vjdVjXRbMVzXpVarsWTJEu6++242b97MggULOlmjIl1c/s3x5aXQ7fsfHh5Ox/dEGZU4Ywsh+JM/+RN+/vOfc/jhh7Np0yaKxSJHHnkka9as4cknn2TLli04jpMubE9NTbFp0yY++clPzi4kzWIWL4FXTdEGiYNjNpOlt7+f2E8mhoV8YqAQBAGGjMlkc+TyLtI2MZSNk8tiC4nUyQTXsOwkL4o0mqrzp2BgYJAT33Yio8MjbN++nVqjjh8khVc2m02YsHa7w3ok7JltW4DAME1yuRyGmfTsRFGEbdvpREpKmTILkOQjdXvVGo1GGujdnQDHcYTtOAwNDRGGAVIK2l5SwHQHK8u2sW0LW1s4scDyQ6QHRVUkW80StJP8OG0ILNtKcuiwiDxJLpfBb3tki2Ucx6al69TCSVQcY1rJ+Ya+QGoL17FxLJNcJk9PqYdCoYCIJH6lhWFLlKHI5lyI4yRTLXLIk6Xn+SY3n3QU/zVdYe7IfOLY4x0nHYeQEesfWc8v7lnL8Sccz/Klyynbc7n2O9cSxQrLdpkzZ5h3vONPufXW2wE48cQT2bTpER588EFUGLF8+XJePzxE5uKvEl97LWJggFhBGMd4XsBMrZoYVRRLuNkc9WabRrWCKwWDfT0oHXfy2WRSFKP3svtPfivTMhEk7GfX1MO27aRY7vRjAQnbatmpw2WsFFan4JFSJP1jQZBmmRmmibJtTATVagPDkEkxaFho0yJQOjHEkRKlwLVMUBov8FBRUlBFsSSIwdYCL1TEYdC5J21MyySKFX4QdALibWzbAHRS8EUhQhrkXBcpJI1WA6MjDXVsG6czmY+jIHWgNK2EcUWTFmVSSlzXTZrUle6wxGLP6zJxzvT8pA+he78LscdBEkgNeNAar+2hVYw0TBzHJdSCRr1JEAV4fptSPovjOoSxptH2cW0LrQVCGxiG1ZEbaoI4JPAFIgrAzTA+U6XebrF3XKQGfvCDH3DSSSexevVqrr32Wr7+9a9z0UUXccIJJ7xo/DEMg3/8x3/k6aef5u/+7u848sgjyWQyzJ8/n9NPP50gCGg0GmQyGcbHx6lWq+y///7ceOONnHnmmUBSzL3nPe/h1FNPpdlsEoYhjz/+eJovJoSg3W5z9NFHc8wxx3DttddywQUXcMMNN7xsNIDruhiGkagQtKZer++TV9ZsNrnpppu4+OKL8X2fj370o2zYsGGflf290Ww2Wbt2Leeff/7s5GgWs/gDsWPHDr71rW9xzjnn0NfXlyza/cbzJKVMF3B+X3TVO81mE611WhA5jkOlUuGb3/wm73rXu9Ler1arxXe+8x1WrVrFypUrefLJJ2m32+lCped5lEolwjDk6KOP5rWvfS3ve9/70nGiq5LoqoheDkIIyuVyemzdRezuYpEQghNPPJGhoSE2bNjAz372M9773vdy5JFHksvleOyxx7jjjjvSxSytNbfeeiuvf/3rXzITbhazmMWrqKcNEiOSII5pN9qUc0UM06EdRNTbHoZjY7mJTbjUkHVc8k4GHcaYhoEf+BiG2bGKVwgh09VpFSsa9Sa1ah0pTRYuWkK+UCSbzZLNZunv7yebzSaW/7UaE5OTVGo16o0GE5NTtFttms0mwpA4rkupJ5EPlMtlSqVS2s/U09PD4OAgY2NjDAwMMDAwkPbF5TrulH29vfSUy4yOjmLbNrlCHtO2EYaFECZSWigNSRqBQFompm1imALHtYiVopDvp1wexbHzGLaFmRUYGQ2mQOgMeWuIfncuczJLmV9YTp87F0dkadZaxBGEgca0MygMtBBkchnKhQID5V6K2RLSMPC0RyADhKPRIsRxbUzbwHYtegojLF/werJukfnHvoOB407mrZ+5kMmxA6ktXkHh6BPxDzyC3XMOYEvPQopvPIns0W9Er1zFoj87g9f97d/yoO0wsXgZmWOO5bmhYRoHHcydbR955Os54fOfY967TsY45DUIw0Dk8/hulqrhsMOL2ekFkC8yMG+M4kA/1SBiqtFC5ou4g4OEjgvZHGaxiFMqgusQWRbKzSDzRaxyCbNUJLJtPCkR2SxWsYhTLkMmQ2CaBIaByGaxSyXsYonYsggNA9wMVr6AWSggshlC0ySQEplLtuH29CBzBVotn5mZGvVGm2ozYPdUnZm6x86pCtO1Jn4YUZmp0mi0mKpWGR/fRbPeotFo4QcKRVLoeUHITKVGs+VTqTXZPTlDrdZiYqpK048JtQRpEWpBoBRKSEzbwXFdbNPAkqDDiCiOOvdvJ8st8NGxwhCJ+6LRiWaI4n0Lra5ZRawSl0dpGpi2hRYkhiKd4i4xKzHTvsDEWVKm7JpSEVEUIIXqsGQShaDZ8qk32qAFxXwZ080xWWuxfdduarUGvh9TacfM+IqJlk8jjEAoXMtA2oLpVo2G104XWX6TadNap4XW/Pnz05XqK664gomJiT1jj1JcfPHF1Go1Fi9ezAEHHEA+n097xror1ZdddhnVapXvf//7vPOd7+TjH/84P/rRj9iyZUs6Mepev2uuuYYtW7bw85//nLe+9a3pZG7dunXcdNNN5PN5Vq5c+aLg3ZeCZVmsWrWKDRs2UK/XeeGFFzjssMN44IEHuOmmm/ZhRruGSHsXgXv3zGmtufPOOznooINecWI2i1nM4qXx9NNP8+Uvf5mjjjqKcrnMv//7v6cKm73R7TfdsmXLS25n73Fj79cgGXdWr17NY489hu/7rF+/nqOOOoqZmRkuuOACFixYwOLFi7n66quZmprioosuSmWU3/ve9+jp6SGXy/H888+zdetW+vv7kVLy2c9+lna7zQsvvIBlWfT29rJixQp+/etfU6lUqFQqrFix4mXPXwjBkUceyTPPPEOr1WLDhg0ceeSR+L7P5ZdfTq1Ww7IsDj30UJrNJoceeijHHnsshmFw0EEHYZomw8PDnHrqqQDMzMywceNGVq9ePbuQNItZ/Ba8api27pAVhRHNRoO25SBR2IYErWjWGrT9AC/wybo2vu+htKbVbmGIpHdFxYnZArHCcF3iOGbX+DiFQgHP88hkMkRRRD6fZ968MTJZN2VdcrlcahgSd0xCpJSEQUCj2aDRaDAyMkIcdzLIOt/pSsmE2CP5U0p1Csdk4JEddqI7wUWQWqSrWHV6fuJkn6KTBRaGxFHY6SFSVGoNpGUTBBGZbI6h/rnERpW69zzCjhE4mPkiPbl+hktzyFt91Gd8ItViprKTytQUQSvCkDA1U6PV8vHaHoN9/Qz1lxkdHmbeyHxsM4PWIVEcEkQBYRSiUJhaYkkb1yiwbN6h9IlBTGnhiCxmHLHh/kfIWAX6y2PYIs/kDo/TTvk/bHjkEWLfxM7kyGVLhGHMk5uf4sADDkrZgy47c/DBB/OLX/yCoaEB3nTsMRhbt6KBZhAxOVXBDxPXxJ7eXlRHbqh1Ulj09fVgWSaNepVmHDE80I8hDYLABxLZo2knYdVaRekE1zRMbNt+kdth97cUnfy+bhHSLWTiOEr61uIYw+j2aUmiOCYKVceWX5LJZWm2E0lv5AfJMbZaGJ3MOK0SiWOxWEycJjsyRtO2UUojVJwY0XSKIdMwabZaxBpajRah0gRhhGlIHNvEtiws2XF/DHy0irFtk1jFOI7TYcACVKywO+Y4Xclj16hi7+vRPfeu+Ui3z63LpP2mFLLLKHdfT9jJiDgMkYbEMJPiKghj2r5Py2uRzbodmaXB9FQFpQWZTJZczsJr+0zVm4w3W/QbBpm6jy1MhGGTKbgMFUoEUUzGNMgZJjLeyy4beO/pp3P9j37EZZddhmEY/O3f/m3ay9F1KoNkArJgwQKuuuoq8vk8J5xwAgcddBDf/va3ieOYSy65hDiOmZ6e5ic/+QmPPfYYp5xyClEUMTAwwJo1a9hvv/0oFApceumlCCF45pln2LRpU7qI0x0P5syZw5133snll1+OZVl86lOfSg1Lfhu68s0f/OAHXHXVVZx88sksW7aMW265hR07dpDP5/nABz7Addddh2maHHfccRx88MFMTExw/fXXUyqVuP7663nPe5Jkll/+8pecd955s5OjWcziD4BSijvuuIMXXniB6667Dq01S5cuJY5jbrvtNqrVKvfffz+LFy9m6dKlbNmyhUajsc82qtUqN954I6VSiRtvvDHtl7355pvJZDL85Cc/oVQqcfjhh7Nz506uvPJKXNfl/e9/P3fddRebN29mfHycn/70p5RKpdQp8rnnnmPt2rVYlsWpp57KRz/6UW644QYAzjvvPEZHR1m6dClXXnklURTxqU99iqGhIc455xyuv/56NmzYwPvf/37GxsZe8Tp0XSbXrFmDbducffbZBEHAM888QxRFtFotvv3tbzM0NMTf/M3fpO0i1157LVJKzj333LR/7+c//zlHHXUU+Xz+j/+DzWIW/0Mg/ruyiX4fHHbYYfqXD9zHww88zLpNT/Da17+B5kwFg5gw9HFtmygKqTda1BoN5i2cx6Ili5GGRCuF3ekbisPEStwUycp/xrFo1BtpP5nj2AghaTQabNmyhYmJXWzbvg3LslLLf8uy0l42IQRmVwLWkRWMj48nFuWQNvp3g7hN00wNHLqIooggCIiCsJPPZWI7Tioh8ILE9bLZalGvN0EnNuXZTKZjwgCWbSKkiWE72I6DMCTC0EzWnmHrzvWEUYusPURfaYyeQhlX2kS+TRD4jE9vZtvux5iqTdH2fJSU1BpNJqamabd85gwPs//8OSycv4iDDzwYaQlafhUvblJpV2kFTbQRYWDgkmf+wH4s6F+J0RC4bzmejX/9QW6ZrrFs2QEsW7aYuXPncf8DD3Ld965j2f5LWP/wg5x11tkc8ppD+P53v49tW2zctJF3/OlJHLLiUDZu3MhTTz3FaX/2ZyileGHHDq6//kcs3W8/Tl22jOxf/B+eve5HeKUy+VwO27IIvDZx6GMZkt6+PppeUjz5vkcY+GRdl6zjYAuJaUps2wQp8cLElt8USbC1aZoIkoWCvaV83WJj794t27ZT1snzPOJOv6Bt2wgh9hQsUiKEidOR1bb9gHYQUWs0iIE4VmilKJeKuHZiNuLaFpZpE0YRtXqThucTdIrBfMYl59rIzsJA0j8nqDaa+GFMpDWmaWFIQT7n4JgGxCFSJD170jAJgjAJ2JYC05SpLT9qT7HWZda6RVnQkXt2z70reUwlo13JI+wjO+0+A93rB2Cm2WzJ+ftBmBSbkcLsFJLVOAuX2QAAIABJREFUepMw1mQtk0LGBcOgHgZU6y12PLuNrc88i2GamFkbYQpGh4Yo54oM9vVgiCQD747bf8HovAXMW7SQciFPqZChryfPy9Ulf8xMod+E1poNGzawdOnSfYK2/5A8pJf63t7ZSr9P9lIYhkxMTDA6OjpbtM1iFn8A1qxZw5/+6Z/+Tkz1bz6nXbwa5l5d/Lbx45XwSufQdRLO5XLp9pRSNJtN8vn8PpEl4+PjqYP3LGbxvxUXXnghn/jEJx7SWh/2Uu+/apg2YI/JQRxTKBUxdAw6ot1qJuxCHCXujkJiGQZtz0MKweTMDFk3g1Ixtml22IsIXJvBwQGiqMuGGGkzbqFQoNmq09/fn+ZLaZUwbApe9PlMJpMGZWutqdfqZDIZGo0GnufRbDbTwq3rTGlZVioV01p3ApINVIep6LIQtVqNIAiYmNhNoVCk3W5jSMnAwABRFJHNZslkskQqcd+LdTLxH8jOxRyMECIi7w5jkCeOFFGoaLRn2FV5iu2Tm2gENXwdokxQKDAFdsamWC7S01NkZGSIcrGAbUpmqtPU/Ao+bRp+g4gIUwgkkmJmgMHiEgyRQxhJVluokryxI49cSU+5RKXa4MEHH+S4N7+F5Qftz0Bfifvuu5f5Y/OIlU++VOK449/E7bfdwvDAEAaC0PMxpWTjr39NEEYsWbof21/YyUT/IGMabDeLVShiCgj9pCeqp6cHy7aoN5PQa0MIenrKkMsSxyrJJctkMC0LjSaOYuI4YYxsmRQdWuskDLrDonVlfnEcp3EMXWfQLnu6pyfOxjAkSmm0jlFKdwLSzaTXq8OWKiFwHBvDM/A8PymwrKQIci0rsbHXmijyCcMYJBiGxBKCKI6S4guNYxlpjEWz7WOaiZEJKmFmY6CuIkQug2UmTK5lGh32VifFmml03CaTQjXx2xH7FFpdqU733u9eD41GKY3suKQahkGs4vQ7ez8v3Xu7258pDYmKY2Klkm2YJhYGsYhoNBq0Wy3KxRKW7RKhqLVbNKYbZJwMQ4UCXiHLNgnKgFw+TzGXI5/J40UhlXoN1zbxPZ+m76HEH1YQ/T6f+10hhOC1r33tH20/L/W9vV97pfe7sG171k57FrP4I+D/Zmx5tS2Y/CHH80rfMQzjRcyZlHKfRazudkZGRn7v/c9iFv/b8Kop2roTSMdxcfNZdBAiYoFWoIVEmokjpAoUURAQhzGV6Rn6+/oSZqXDTGWzGXSc5GnFYZhO1IUQ+/TZ9PX10mo3kDJh3lqtVjIJjXQq1RSA6jBtsvNnLpdDCkmpUEy3l8/n00yWSqVCGIZUKhWGhoZoNBoJ6xAEmIaJbrex7D2SMi2gVq0lE1udODNm8zkcx+1su9iRYAqEVolkUiaxBIbO0p9fCETEkSAKNEoJvNhjsr6drROPUvOmCWNFEMVoLZHSJA4jirk8veUeeoslFi5YzEh/P6al8aMmSkRUajVaYQMtwLVNtBZkcj2odg5MkyhsYiqFm82QzWao16tksxkazRrCVMwdG2buvGHczGp+esvPqNcrzF80n0a9yeGHH06r2WL7tu3MmTMH0zRptdpopbn/vvsQpsVhhx+BoTSGlLi2RcP38H2PcrlIPl8ijBUztSbNZhMTGOrvw3UdKtUaE5NT5LM5VAaU1ol7YxwjO6yRKRKnSd9PrOa7/VBAKvvrFjOmaaYMU9esZG+zjS4jlfRu7WGeojBMDW2QFtlMFj9UyQ+OwDKSPDUV+gRhAMLAsmxCpQjrTYRhIEVirmMaAtMUoKJE7ql0Es9g2VRqzTQvzzQSds+2rPQcuwyi69iITrN3EITEYYxhiFQKufe5/KYUMgiSAt3qnOPerJsAbGtfeWn3OnXv8Tje405pmEl+XBjGVGpV4ihmaHCAXMal3mhSrbcIFJR7+smaEs9vM+k1aMQBw/kiRZnBxMKLYjKuRSQEsWERiIBAqxf1tM1iFrOYxSxmMYtZ/E/Aq6po0wKCKMTzfeIgwAK8ZpMwDpG2TRT4tAIvWflXiuHhIaIwJOtmcMzEIVCQ5D+ZpoEhBVLIfQJulUpcBTOZDK6bodVqkc/nqdfr+B37fYQkiuJk0qoUSmusTq9aFEUJo9Cxe++663UZuG5RGIZhWhAKIahMz1AsFtFoCmZxj/skmv6B/g4rA6ZhYlmJCUUQJHbwWpM6VOo4kZyhBRpNFBoEQYgXNAjCEMuyeX7iKZ6feJRqe4YgFihlEEcRhgCJxJUZhAbViukdKdPf24/t2oRBA9uVtDyN7doo0yFSMUJIZGyRc3sJ24LQDAmbHk4Us8B2+Itj34Tjh1jju+jx2px57NG4GQdnYjfDfshfHPtmLMti6aIlKC2wKnXedtAKDJEUwguPXk3ea1MaHmLwsJVI06Jc7sXd9hzaDwif2ky2r49SIYecCWk8v53pag3TzVK2HXKmILt7F4YhybU9BtsBhh8STu4GK4mAyFhJP5tSmiDyk9wyw8DsMKxdW3ohJU6HdVNK4XVe77pFkssRdYqcrltil6XyPC/JvjOtTnC0JFSJvX0cJ9EMaIkUBjqOaTVbGMSdPECHeC9foCiKkl7ITuEW+CGoGMOwEqdQYRK1g+R9EqYrihWx0vh+QCwUCDAtC0OaKBXjtz20IA16p8Mc+r6/T09mwkBGaY9b+jqaKIyIVbKI4dgOUu5xluz2vnWfiSgMCcIQQ8oOY2mitMYLA3w/wnUyFPpyZF2bIFa0tSZjm/TbDmEUU216BHGMqUwcbFoKGs06mSikV2coFbMI26bS9mhUm4Dc0xw7i1nMYhazmMUsZvE/CK+aok0iiISmEXqEfkAcRSitEIAfx8RxhGO5CLOJ5dpoA9qhhyElYRxhGQZaSjzfRwqBDhN79kzGRUWaMAg7vWlJxloYBUjTwHZdZmZmQEraXptavZ7az+ZyOaSUaaOsUiphw5SZhmmb0sDo9PIopSiVSukEOIoiCoUCURQxODyUZJlYNj3lMrZjY1gmXtsjimPqjTqG6JqVGGgN7cADQyZh3xFYlpEYQ+iYWq2K7digJPVaHS9qExsBQdjkka330Q6qKBUmks9IY9sZ4jDEMg1sZWIKk4KdY2x0Lq5j4wdtWl4TL/LxogCFxrRtLBFjYVGyRujtGcaKcli2xN6xA3PXLgqf+TR500wnyw4JU9nVyGc6NvgIyCHo8phpLAM6LaotpTlAdWfdGgkYYcDYR/4GLZJtKq2xtaY32UkibRSdMGighCDflTEaRhK3t9d9JjrHgk72nRyIwOy+19m3Jnk4bJL9oDX4PmrpUsJrr8UqFlP5X1cOmPzuNpaZ5MQFQUgYQ6w72n8hiNHoKETFJoabhJULAVHcsbEPAkxDYptJxlrgh3gCHFPi2DamldjhB36AihNJpue3AMhkHHzfwzZshCFBGihhEEaa0A+wTRPDkGlIdxTHaKVTcxWhIQpCFHscELuuiV2reSEElmkihUzkscGegO2uRDIN5NYay5BIQyKkQRhrokihY0HGziAIk1xGrbGUImeYeJam4reTvk4nQ9nOMp3JoGXyvFtWllwhjzZMJlsBM5PT9OQLFAslMqaFfFGPhWZmpsLk5CT5fJ6hoaGXNP3wfZ8tW7aQzWaZM2cOWmu2bt1KGIYsWLAgje5ot9v09/cDsHPnThqNxj79KplMhjAM8TyP/v5+BgYGaLfbjI+Po7VmeHiYXC5Hq9Vi27ZtlEolhoeHiaIodZdbsGABlmVRqVRQSqU5auPj48zMzFAqlRgdHUUpxZYtW/B9P91v9378zbylLgsspWT+/Pnpv7XWTE5OYhgG4+PjaTB3u91m69atuK7L2NjYi65ZHMfs3LmTIAiYM2dOsgjQOcZWq8XIyEiaD/Vy0FrTbrfZuXMnuVyOoaGhF/X91Go1JiYm0ve7pk4bN27k8ccfZ/Xq1YyNjeF5Hjt37kQIsc8xzWIW/x3oPjvdZ7Kb+1itVpmcnCSbzTI8PPxbTYa01kxNTTEzM4NpmoyOjv7/sp+rG0Gye/duyuUyfX19+zzD09PTjI+Pp//ujim1Wo2pqSkKhQJDQ0NAEkUyPj6eSrhfLgZlFrP434hXTdEGyaTZtmyE1mRcF9MAEcaIwEh6mdohWWlhGBau7SJ8sEyDjGXj+z6OZWHYFjpWaJ04+E1PTWNJE8/zcd2EAcvn85hWYl0exzG7d+9OJ5qpxXkc02w2gWQgcRwHx7IwTYtCsYBtW2TcDBrdcX9UaYZVl6Hosm5dBqI7qdsTYpkUe1EcJXWNlB1HREW7nWS2hWGIykagk16ner2OEBphCJSOsE0bKTWZjEM7DpmenCCO2kit0TFEIajIACzidoyZc1DKYKBvkKVLFrNg3hL8uIoXVGn4NZphi1DFhHGE1hGWnezXtB0sO0PGLmBJQTQ9QzwyzLYvfYn+hQtptprEcczM9DRZN0u+UKBWrdHb28vk1BSjo6NUq1UmJifTENAwDEFA30A/0zNV6vU2U1MV+nrLuK6DjiPmjAzRbDbYtWsXpm2DabJz926KpTLlYjkpRKViaKAPQ0qmpmdAWkxOV8gW8hSLhSS4HY0pwDZNTMMiCANq9XoiVbVtLNsCRdJ7FUeAxur0qCmdmGqIu+/G/cY3MDtSS601UacHE8BxnI6DZCJjjWOFYdlYhpUUZbUWpmMDie297dhoHSXZbzEoLTAMCz9sI+IAIQwMBNK0sDMWUpoEcUwUa7SUSEN3zo3E0l+Z5HNZsh0nRj+KabcD2u0WtmmSzWQwpCAMO66gWmMZZuqAGoURKo5TNq67eNGVjHaLsr37/vYUq9Y++WxaKWwrsftPiruQQGliJEpDq9HA99sUC3mcjAmGIFaCer2FAnKZAhnXxfc9ZlozCBkzkM3QUyghDUklCogCmx67TMawGZ8Zpxa1ULKzSNDBk089xbfXrGH16tWsXbuWt73tbbzhDW94UTHRdTS77bbbuOGGGxgYGOCOO+7g6aef5jOf+Qy2bfODH/yAu+66i29961tYlsUVV1zBAQccwPr162k2mxxzzDHcd999HHzwwXzzm9/kG9/4BmEY8q//+q8ccsghCCH4zne+w9lnn02hUOBrX/sazzzzDN///vdxXZcbbriBOI4599xzMQyDb3zjG+zevZuLL74YIQTbt2/nr//6r/nKV77CyMgISinuuusurr76ak4++WTq9TpLly7la1/7Gl/4whe44YYbeNe73sWnPvUpPvaxj1EsFrn55pv5/Oc/n2ZKTUxMcO211/KOd7yDc889l0WLFnHppZfSbrf5+te/zlFHHfUiFzmtNT/72c944oknGBoaYmJigo985COsW7eOX/ziFyxdupSnnnqK888/n0wm87Jjfrvd5qtf/Sr77bcfmzdv5s1vfjOrVq1Kf5+ZmRkuuugiVq1axcMPP8wJJ5zAEUccwQ033MD27ds588wz6enpodlsctFFF7H//vszNTWVum12i9NZzOKPjY0bN/LLX/6SQw89lB/96Ef8/d//PblcLs1Ju+mmm3jf+97HUUcd9ZKLF48++ijXXnstb3jDG7jnnnt417vexWGHvaT3wB+MrpLid1lA+UMxPT3NxRdfzMqVK1m3bh1//ud/zgEHHJC+f/311/Pd736XQqFAo9Ggv7+fj3/849x8882sXLmS66+/ng9/+MOMjY3x1a9+lZUrV7J582YWLlzIaaed9qrr/ZvFLP6/xKvnfzQNQoNr2RRyeWzXoVGvIYVERRrLsKkGLYQ08cOYXbsm6S+XMZWg2WimjI20baampnBsG6WSYkd07Pkdx6JcLncMEzQajes4TE1MoKKIWCU26IksMmEhhJSJiUgYog2TarWSMCNRxNDQEEEQJPLMvWRyXXOGrqPgPj0+OmHsgJSpSdgLi1wu1ynKBJXKdCKxExK/1aJYKhFFUCzlUUrjujaxirBMm4HBDGEc4EYOftTCDxYwU5lIYhEMiCOBIW0K5TJagetqDlz+GkrFIpNTNcjWifDwwwAvjhORqZAgJdIguRZ0zCi0Igg1aEVbxVz3X3ezKuMwU6kmFvCmSVCpwfgudrywg+Pe8hZ++tBD/PkBB7B5fJxnd+9OjFX8IDFd8VocunAhd/xqHZNTFYSQvKa/TDmb4Zdr1/KWgTex6cknk0DyZlJQPvPcMwwPD/OGRQvpLffw2OO/pjw0SLvV5ta197Jo8VI279yBnHIZHBigp1TEFBoThevYhEGLVrvNjp07GVswRt5xGOrrY8uzzxGHEa7rEscRVhxT3VVNQs4dG7vZ5AAhkDJhPOOwE0BtO0gjMR9p+17HhCYJMI8R+GEiNTSkQeBH5N3kXvF8D60jDCmxHRsTkyBqYZg2YRhhGpB1XVwnCWMPA59YCwzbxZIWfrNNq9lEaI1tCCxDk3FMEBrP9whiCCJFFGtMIykw/ThCa4VpmbidIHHf95NeNmnguInkMYoj2u1WasaSzWYQHSa43W6nCxRdF9QwDFOmx7IsTMNExTFBEKK0Qhomtm3RDAJ2T08lrNNgP/msi0RT83x2zlQpZfO4hoVCMVOt0Wo3MSJNTiXmLPWgjWkoRnr76CmWCTVMNGsY2RyxdNCYdGlfreG7132Xgw46iLe//e309fVx1VVXsWrVKp544gmWLVuWFhW5XI7DDz+crVu3csUVV/C5z32OI444goGBAfL5PL7vs3XrViqVCs899xzLli3j/e9/P3PnzqXRaFCtVjnppJNYsWIFYRhyyy23sGTJEj772c+yatUqTj755PSZv/DCC/nnf/5nVq1aRaVS4aqrruKcc87hiCOOSI2PqtUqtVqNZ599lvHxcUZHRzn44IMZHBxkxYoVqXHOYYcdxp133sl73vMeTNOk3W5z9dVXc8wxx7Bo0SJ6e3spl8usXr0a0zQZGxujVCp1ro/mlltu4dhjj2XJkiWsXr2adevWceutt/L2t7+dlStXsmrVKgCeeuopdu3axX777Uc2m+Waa67hkksuYXBwkL/8y7/k8ccf58orr+T888/nwAMP5Pzzz+eBBx54yQI5HfK15oEHHqBSqXDKKafw6KOPcvHFF3P44YenK+ybN2+m3W5z4oknks1m+eUvf8mCBQu48cYbufTSS+np6UEIwfr169m6dSuf+9znqNVqnHnmmZx22mkpKzqLWfyxUa/X07Hl0Ucf5bbbbuO4445j8eLFnHDCCUxOTnLTTTdx1FFHsWnTJubPn0+xWEy/f/PNNzNnzhze+ta3MjY2Rj6fZ8uWLXiex5IlS9i8eTO9vb0MDw+zbds2nn/+eYaHh1m0aBETExM888wzZLNZms0mBx98MPl8nueff57t27fT09PDkiVLuP322/nVr37FO9/5TkZHRxkfH2f58uXs2LED3/cZHBzkqaeeYnBwkFqtxoEHHphuY/HixYyMjLxs0dRdwOnt7eWkk04im82yZs0a/umf/in93qGHHsrb3/52hoaG+OEPf0g+nyeKIvbff3/e9ra38dxzz/GTn/yEZcuWYRgGJ598Mlu3buW8887j5JNPTv+PmcUsZvEqCtdOUq1AdiaP7UaTjLAIvJB2o02lWqceBrQCH8e2GRrqJ5NxkKbBTGWGWCl2je+i1Wp1zCNCCoUCuVyOXC5HsVhMc8HoyJmklLiOQ7lcJpPJUCoWU3lCHHX7dmwyrkupVMLNuJTL5bR3rWudXavXqVarTE1PE8VJkHGXcYjjpDeua/ggZDKQhR0jB9/3CTrFnddq0ajVqFerCK0IPI/enjLZbIZ8Lku5XKKQz5PLZpHSxBAOQaAJQ0UUglAO5ewQc/r2oz8/n4LdT8bIkbVdcq5Lb08fc+aOcuQbDmfe4kG01SbQPlMzUG9kqDeyBF6e0HcxZRahNUILVKyIYh8vmkGbLTAjbDdhCnv7+tn85GYmJ3fjeR5/cuSfsGjRQnbt2gXA4088gWUlE2mlYubPH+PQQw/B89qMjIwQBhFRENGo1xkc6GOgr4c4DHji8UepViuse3AdzZbH2PwFzFRm2LnjBWxpMGdokMHeMs1GlVw2i2k5PPX0M+zePcH4+Dh+q8mWZ5/loQfXs379w2zbto2HN27g/vvv57/+ay0PPbSemUqFu+6+m4fWr2diYpLHH3ucRx99lI0bN3LXXXfyq1/dx7p169iw4WHuuesenn7q6URi226D2mM+EitF0JH0GmmgdHIP+p5HEISdgtbCMk2iOCaMFFqLxFDGslBa4AcBYRinEkQThYEiDn1C3+tksVmITh5cGCb70yqmkM9RLheI4hA/aBNrBVLghyFBGKO0JoiSmIKEEUwKT98P9hRalomKFb7vJdEZnf1ZVlKAdbPtukHapmkShmGa5dbNZkvMTvzU0MW2HWzHxQsCZqYr2KbFUF8vecfBQmAABdthbv8Ajmsz1aoxUZnB1IKRnkFyuSItrdlRqTDdqKNjaNdbzFSmqbarZAzBwlIPJcsC1F6Dyr5mLLlcDt/3aTQafP7zn2f79u17PtopQs844wyeffZZ1q5du8/49PTTTzM2NsYb3/hGbrvtNgCWLFmyz4TCcRyWLVuW/rvdbnPvvfemzJEQgkMOOYQnnniCqakpDMPgAx/4APfccw+bNm3aZ3+PPvoohx12GAceeCD33HPPK1prDwwMpBKjLhYvXkw2myUIAu666y6uuOKKVCqptWb79u3UajWWL1+OEIJsNst5553Ht7/97X3kTHfeeSc33ngjnufxpS99iZ07d1Kv19Ncy97eXjZt2sT4+DgDAwMYhsHIyAhPPPHEyx4zwJNPPsnw8DCmadLf38/k5OQ+eVaLFi1iy5YtXHrppdx3330cf/zxbNq0Cc/zuP3227ngggu488470+zArqrBNM19cvhmMYs/NlavXs0pp5yCUorx8XEOOOAADj74YM4880yEELzwwgssX76cOI654IILePTRR/f5/ooVK7jmmmu47LLL6OnpYc6cOdxzzz18/etfx/M8rrrqKm6//XY2bNjA1772NUzT5Morr2Tt2rXEccxnPvMZms0mDz/8MN/5znfYuXMnX/rSl4iiiAsvvJAdO3ak8stCoZAuatTrde6++24uv/xyDMPg05/+NOvWrcP3fR588EGuueYalFJ88YtfpFKpvOw10FrzxBNPMG/ePKSUjI6OsnXr1n2evcMOO4yRkRFqtVoann3EEUfw3ve+F4AdO3ak1ymKIrTWOI6TLnzPYhaz2INXZNqEEPOAa4AhkiXsK7XWlwohPg+cDUx0Pvr/aK1/2vnOJ4G/AmLgHK31rb/T0Who1ZvUazVazSblXIZqdZKimyWMJV7QQqFRfquTQTZNf38fhm1jGCalcikxQuiwXrZlEEmj49hHamfeDbjWHYOReXPnYkiDeqOB73sJi9KxfAdS6VfXZCFWMQKR5lsprZiuzHTYkzZBkEQICJ0wELZtpxPYKAxpIXCzyQr/7t270YK0NyaZQJsUCsnKl2EI8tkcWsWoWBJ2pJhKQawSG3alNEFH8haGCivO01+Yg41NrTFFFIdI06CnmGX/5Yso9+WIVINc2SeKFYHnE2lBGHjEUYBpRkRhgO83MUWWwAuZaOzgUe8+5g4sIWP2MhAmxzs0OEp5bJRHNm2gp6ePhzdsoDJTYcGCBYRByOTEBKPDw6AVruvw7LPPUq9VGRkZoq+3hzgKeXj9enpKRTLZRF44NbmbjOPylje/iWe2bKHl1Xlk0yYq09OUy2Ucx6FcKIIQBGFIsdyD54fU6i32P3A5XrtNqVSi3DtArdFMXDgLZcqlAjOTU0RhDTebwc24aAFz5s7DtCzGxsbYvWs31eoMruMyOjqK0ZG7Tk1NJf2KJJP7veWAcRylLqVdy/8oComiGITEcWziWNMO2olcMFbESiENB2mQBG9HIUEQJ0ylHxEphRKapuchpI1ju2iR5PVFYUiz0abV9hBS0tvfi20nZh4SCQoM0yLWSWacFiGx0jgZF8eQneDtMLmPNcnzIyVxR9apdJwyw6nkMY6BvTLe2OO0CXty29Iw7Sg5F9M00QLank8QRuQLBTIZB9c2sYQgKbIktiERjuL5qWnafpNSoUTBcgn9kJrnEZqCQiZLT7YIUUyl3aKBIhe5zOntI243idp1BNGesQvBaaedxhVXXEEul2PTpk0sWLCAnp4evvnNb1Iul180BJVKJT7ykY9wySWX8MEPfjAdN+644w5arRZSSm655Rb+6q/+Ku11/W3oXou9JXp7S0sBhoeHOfvss7nkkkt497vfTT6fJ45jbr/9dnp6ejBNk+uvv55TTz31dxpCXwqGYbBw4UIGBgYYHh5Oj+0///M/OeGEE9LfE+Cggw7iTW96E1dccQXz5s0jiiK+973vsWzZMur1Ok899RRTU1OpSqC7/SAIkmu+12vde+Pl0F0EANLen+616fYMHXrooRQKBe655x4OOeQQPM9jwYIFvOc972Hbtm18/OMf5ytf+Qpz5sxhzZo1OI6zTy/gLGbx3wWlFL/4xS/IZrO88Y1vBJL79qGHHmJiYoIPfehDGIbBv/zLv7zI5v7444+nr6+PNWvW8MMf/pDLLruM5cuXc//995PL5ViyZAlKKX784x/zute9jsMPP5x6vc7VV1/NpZdeSrFYZPny5WQyGdasWUNvby/nnHMOU1NTeJ7H5OQkAwMDDA4OsnTpUur1ehpLdOCBB/Lwww+Tz+fTAO+5c+fy6U9/GtM0mZmZYceOHezcufMVn6PffIa786y90WX1V61alV4HrTVr164liiJOOOEEGo0G69at49/+7d+oVquUy+VXHGNnMYv/bfhd5JERcL7Wer0QogA8JIS4vfPeJVrrr+z9YSHEgcBpwHJgFLhDCLFMax2/0o5Ex7ggl3GJQp9Y+QwO9qBbHioMcITCkBpUiBAaO5+h4bVwc1ls18UyJKLrIKkUcURnMOkUbQqk7P49cZIEcByX0ZERxsdy7C9VAAAgAElEQVTH2dVqITTQsYqPSRwoBSKdhEiZZF4ZhkFvb+8+mVa1Wi1tzDWlQRCGZFw3LcparRau7ZDJZnA6r1u2RRAEqUufbdkYMmFEoigiMiKU0oRhgJRdAwHQnQlvGEZ4vp+ES/te0k8VKBwzRzlvEoR+0v8mwbEgjqp4/gxh0CJQIZEMCGMDwxZIpTBECDrCzWXxvRAVakLfZzrYRdSO6MmP0acjHA2vHRjEzRdYuGIF2VyB8R3j7Dc0RLFYQilFq78Pw5AUpqY4MJdjcHgYx3Upl8q4tQpHzZtDZabCwNhcov+XvTePsqo68/4/+8x3rLkKipKxEASRGVEMoohgNMaYtEPa1k7HbjvR2Gk76fQvKytvho4dzepuNXZG4xCjEcdonEUFQUGQQUQQgWIoap7vfMb9++Pce4QkDul+e6283fVdy2Vx694z3HPOrv3s53k+X89laGiImrFj0HWDWDxOoz2WAdPA93zGLlxIIpFgYGAAy3HRO7tpLPeX0d3N3Po6LNPEdRxs28aX0Nvbj25Y1KeSGLqCTKYo1BXQ9JCG6NTVUJdOYxQLpCyL1nHN5KvTWJZJIh5HEPaA5RMJ4j0hodKyLNwgeA+Fr+kYRpih9Xwfz3EQ5b4wRdNDPzUhUITAdlzisRi241IsKdhuCc/zMC0Lz/HQNBPPdfAk6KZByXNQHEm+WMD1gvK9NBxmWvVwMcAPfLL5HKpqQuDhOQ6q5pMr2vgyCM3FeS/D67mhCbhpmhHBs1gqIQOJrmvEykbinudFpZOqqqFXzvGYHrcKJdPzPErFUgjq0cLSUFUJ782iY+MGIcmy6DrYvoulGLhlOwFF01B1DalJGquqSCo6TiAZLuRwyyXLNapFwjDx1QAtplOXriKpm7i+T39umEw2h4OBkMfDJ2bMmMGNN95IR0cHa9as4Stf+UpUgvh+gIAFCxYwd+5cfvGLX3DxxRdTKBQYHh7mqquuQgjBW2+9xY4dOzjttNM+sHQoHo8zY8YMdu/ezZgxYxBCcOjQIZqbm6mtrY3et3z5cl5++WUeeOABPv/5z0dggosvvhjHcbjhhhvYt28fkyZNij5TMe6ulFp/kFRVZcKECTQ2NtLW1sbBgwfJ5XLEYrHjtlkZ26688kquvfZajh49yplnnomUkjlz5jBr1ixOO+20KJNcLBaxLIvBwUGmTZsW9aw0NDTQ19fH0qVLP/TYxo8fz8aNGwmCgGw2SzweJ5lMRse3Zs0aFi9ezMqVK5kzZw4//OEPo+ugKAq1tbWRqft3vvMd+vv7ueuuu/jsZz87OuEb1X+rKj2l27dv56tf/SrDw8OYpsm2bdt47rnn+Md//EcKhQLpcgXP744369evZ8GCBdx+++1861vfYuPGjcyfP//39lMhFQORBc2xqvThHz58mB//+Mf8xV/8RdSzeqwqcLA/9HplHPN9n3nz5rF48WIWL178oebhQgjGjx9PX18fUkqGhoaoq6vDMAxyuVxkqj00NMSOHTv4+te/Htkvvfbaa7z66qt87WtfI5PJMGbMGG688UZ6enq4/fbb+dznPve+Y/SoRvW/VR8atEkpu4Cu8s9ZIcQe4IOcWT8JPCCltIGDQoj9wCJg4wftx1cEKFCVsEhYBhlbR1HA0FRylPA1DUeo9JVsxlsWWiyGa9vUaQZW3KLguvgyNN22NA1VCCQhrh8RwhREEA5Y+Xwe0zAolcLMh23bKIrC4OAgg4OD6LrO0OAQyWQygpMoiqAyVmqaFmXjKih+0zTxfS8apCpllpX3DQ4MYhdLWJZFOp0mKAdwFVAJgWR4cAjf9zEMA8uywn2jYhkWIPB9ieOUokHbLft7ZbJZgiBgODOCpgo81ylnUxziiRgKGjFLw9QVTDWFCAp4JQXXVcPgQwokProSIu81xcLU0qhoYGroahpDqaYqOYaqVCPCUzGCXnQpmXjVFeC5EfphzPvdR4RhQx28R2MEmoWg+RhjvLHHfgDJFCmZXM6OVv6wNFU2Jo/dsiRd/incfriZSZU/UKJChzwWVFH5Xfj+9LG8+GOOMZLn4S9aREnK0JKifO3DX3nlXsbQtkFVw9fdko3rS+ySDQJURSGfL6BrKsOZPIYu8D2H7LCNbpjkCw6KqqEJBdcL0IVOPltEK9MgR3J5VMUse66F95lTslEUQbGUQQY+mqbi2l5YiusHSM/HiMWwCyV0TSkfd/iH0ynfK6qqohoqqqrg+16UOaksSEhJVPJyrCF3eB+6BL4fov1VE6EIPClxHQfPlwRCw/ZsMpkRpAK1Zi2uhEKhRGZoGE1XaWysD60QhCDvORRsB8uwqKqqplPtYsR1KBYFVaZOXCjoAuzAw1Y90oZBbaKOQ6ZeXsh4T0Eg6ejo4IEHHuCKK65g6tSp5PN5rrnmGr797W/T2toanUNvb2/Ul3f11VdzySWXUCqVWL9+PQ0NDRGQY+HChaxevToyzu7v7yebzVIsFjFNM/p3oVDg7/7u7/jVr35FfX09qqry2GOP8eUvfxlVVent7Y36xK6//vooSFuzZg2TJk1i3LhxBEHAySefzMMPP8yVV15JoVCgvb2dgYEB7rrrLs4991yy5fLsuro6ent7KRQKDA0NUV9fz/DwMPl8nvb2dgqFAk8++SRTp05lz549XH755dE1zOVC2E9/fz+tra1cf/31/PVf/zWqqrJixQpee+01Wltb6evrY/r06Zx33nk888wzTJw4kfr6ek455RQuueQSnn76aU4//XRs2z4OKPKHJITgtNNOY82aNezYsYNXX32VP/uzPyObzXLddddx8803M3PmTDZt2kRrayt79uzh9NNPZ+HChTzzzDNs3bqVnp4eZsyYwZgxYxgaGuKJJ55g7NixXHjhhaMAg1H9t0lKyeOPP86jjz7Keeedx0MPPcT+/ftZtWoVN910EytWrODJJ59kx44d/OAHP+DLX/4yf/M3f8OiRYuibTz//PNIKaPSwkWLFpFMJhkeHubw4cP09vZSV1fHqlWrePzxx5k7dy5r1qzh0ksvZWRkhHw+TzabZWhoiGw2S1tbG67rUlVVxfDwMJlMhlgsxqFDh+jp6YmCx/3799PZ2UmhUGBgYIBcLkd/fz8tLS2sWLGCF154gblz5zIyMoJpmh+YaRNCsGrVKn74wx+yZ88e1qxZw2WXXcbRo0f5+te/zo9//GPS6fRxWbZK1u22225j5cqVPPbYY+zevZubb76ZgYEBHnnkEZYsWcKSJUtGn+FRjep3JD6sV+K4NwsxEXgFOBm4AfhLIAO8QZiNGxJC3A5sklL+qvyZXwDPSCkffr/tLliwQL62ZTOb39jKO7v3sWDZcvb391ETi+HbNtILPa1KRYdSPs+s1hbU2mo8ATPqx2D7LoPFPHVV1Sh+QOD7GKqK6zmomhatgNnFEnq5DyeZSJDLZYnHY5RKJQYHB6MmYMuy6O/vJ5FIkM/nI5KeFY+RSqUiCEAQBO/1yUFUj12xA9B1nWKxSF9fH+3t7ezYtp14PM7ixYupqqqiUCiEmQZF4eDBg2zevBkIe2VaWlrQdZ1x48ZRW1sbASAMwwhJippaDhpNcvlCuTSzgK5rFPK5MBMnA2KxGNlsjnQ6RXVNklMXz0UoJXwZllMWXYeS4oICqlDQFCXMHGkxTLUa07TQFQtVsUAaKGgIfJQAgs5O9Is/xUuDA4y7/HImTZrE3nf2Mjg4xOLFizly5Ahv7tzJxAkT0Q2NXW/tYvbs2Uw7cSovr11LoVDg/PPPxzQMOjo7efSRR1m+/GymTZ+OXu4VG8lk+M3jv2HatGmkkyn27NlLfWMTY8e1sHXHdk4//XR2v/02lmUxb9582tuPsPn111mx/GyE9Nn8+utMP+kkBodHmD7zZEzT4J3du1m39mU+8+nP0NzcjFOy2bhxY1gqOW4cfX29WDGL6dOms3btyzSPGYOu60x55RVSS5ZQuukmFKFgaDpCAdf1IoKoqmooigoEYblhAAGCguMxOJIHIXBdj1QqTnUqjqkLHKeEECq241GyPTLZHLppEfgSXUBNOomqCmzPI5cr4Po+pmWi6zqWaRAzTXzPw/VtVBH2IOpmjGyhSKnkhPd7zKAqGccy9QikcywxtYL9932PwC+DU8q9awiB53p4fhgQVcy3gyAg8EPSasVkW6hqmEELfBwBgReQy2Qp5PNUpVPU1VSjqzqOlLR3diKQNDc0EjMNIIQKDWayWKlUmOF1HTZseZ2DRzpI19ZRXVNL3IrhSIfGuhriukF1PEHOLvLSc89zYuuJTJ44hepUkqpUjJip8PTTT7Fo0SImTJgQlXtu2LCBBQsWkEwmgZAQ+9JLL6FpGsuXL0fXdXbv3o1hGBw8eBApJcuWLUNRFNavX09PTw8rVqxAURTWrl1LEASceeaZVFdXs2HDBrq6upg3bx7Tpk2js7OTXbt2IYRg5syZEUn1pZdeoqqqKtru9u3bqa2tZdeuXSQSCT72sY/heR5r165lZGSElpYWDh06FMFTdF0nFovR29vLggULmDRpEhs2bKCzs5NTTjmFk08+mb1797J169aIHue6LvF4HNd1ueiii6JJ0dGjR9mwYQOtra0sWLAAz/PYtGkTs2fPxrIstm7dytDQEM3NzcycORPP89iyZQvFYpH58+dHY9S2bdsYGhpi9uzZUXbxgySlpKuri507d1JbW8u8efMIgoBXX32VRYsWYZomu3btor29nfr6eubNm4dhGPT19bF9+3ZisRjz588nHo/zwgsvUFVVxfz580epkaP6b9Udd9zB2LFjGRwcjBbuKhn0nTt3Rq/V1NRw7rnnsnHjRmbMmHFc5mr37t3s378fwzCYNm0aEyZMIAgCXn/99ZCGbZq4rstpp53G/v37OXToEOPGjWPWrFns3buXHTt2sGDBAvr7+2lvb2fJkiXs2bOHeDwe9RjPmDGDtWvX0tDQwPz58zlw4ACHDx+mvr6e7u5uJkyYEEFSTj31VAB27txJd3c3TU1NzJo160OtM6SUHDx4kHfeeSc6vmKxyJYtWzj99NPxfZ877riDv/zLv4yCtq1bt7Jnz57oe2psbGTZsmU888wzTJ48mZNOOmkU9z+q/5W66aab+Kd/+qetUso/iJL9yEGbECIJrAO+J6V8VAjRBPQTpiu+C4yVUv7VRw3ahBB/A/wNwPjx4+cfPHiQjZu3snbLVhaedQ5Fx6cmZtDT00UilSQ/kiWwPfySw5RJzdQ2NmKkYlTpOkOZEUwtRsIyKRbylApFkokE2XyG+voGevtCYmHctKKMja5pSBmgqgrDw8MR9r+/v58gCBgZGUFRlOj/pVKJqpqw8d513eMyapWJrRACrRywqZoW9ic5Dt3d3ex7dx893d0IIWhoaKCuro5sOUMmhKCzs5MDBw6g6zpNTU0kEgnq6uoirxLTNCkWi1RXV0flU74fwlL8IAgJj1Liey6ObUdlU6qqUiqVME2ThoYGFi6aT6lUoL6+jlLJIUCgxvQy8S8sA1UVFRm856UmRIijlz4EPiHKXlXQpUQ752zui1nsXryYK6/6HLlcjrfe2sUFn/gEv/rVfUyaNIkzl56J5zq88PzztLUd4G+vuYZHHnmEHTve5Etfuo4TTjiBJ554gqefforPfvbPOfPMpSSTKfwgpA/e9IOb+fTFn2bK5Cm8sW07j/7mt5x59nJ86bN02Zk8cN8D+IFk5apV5HM5Hvj1fXzmU59Ekz4PPPBrrrzqKhqbxmIlkoxks/zm8Uc52NbG/DlzufCCC+ju7OKhhx7izy67lPqGBvL5LAhIp9PcfdedzJx2EhMnTKDlu98lXldL8G//HqLwy1nUSoCulPvCHMclKGe8NN1EKipDI3n6h3OoagjLqK1OUpUykb6D7TihX5uiUXI8evoGQKiYmkbC1KlOJVFVBcdzKdoOhZKNWw64EokElmEQeC6mIbAME1XV8CVk80Vy+SJ+4JOwDKpTCUL/OBvP99FUNSrbqdAfgyDA1EMLhMD3cVy33LsZmnpXLC0q8BHTMEOPxLJlgOv5SEWArpN3fXK5LL7jUF9TTcIyMAwd3wfP9cnm8uiWidDCvj9ThN/fSL5A0fXJ5woEnsehjiMcPtqJopuomk46XUUqFacunaJnYAhV0yl4Nu+8voWZ06YxcVIr1akEVakYdTVJKnHD6KptqMoK+v8kKtuxf8dGr/Oo/rv1i1/8gk9+8pOjdNKPoEpJ5rFlmO/3vopGn+FR/W/VhwVtH2k5UgihA48A90kpHwWQUvYc8/ufA0+W/9kBnHDMx1vKrx0nKeXPgJ9BmGkLXwTPdkjrBuOq0hh4pDVBppBBjWnk3RKeV8SxHUzDJJ8vYJTx6Y7jEHgOxUKeVDwZERuFImhqagqzBooSYvzLpW9CiKgcsba2lsHBQZqamshms5G/STqdDgOrcoNtoVCIPNwURSGVTqPpOoauY5gmRnkSHGZBzIiu1tDYQDwWi0ADlT6ZSkYjlUpx0kknYdt21B9nmiaxWCxadav0klRVVeF5YQmb57kgA4Iy+CLM+gTRAKmqapnyplFXV006ncLQDUw9QTHvo6kadsZFGgqBJtA1FUVVCL3Ewp6/IABVUQlEiII3dJMg8EPzcyGYMqUVf9p0fvvkk5x22ukgBLbt0NPTw5IlS7BiFkUZ0HriiezYsYOBwUEkktbWKWzZsgXf9+no6OCkk2YgpcQwzPcsHBQFXdVQFYEfBIwZOxZUhQkTJzKuZRx+2apBNwyqaqqJxUxUTWNkJMOJkyYwb+487rn7bi688CKmTpvO/r3v0t8/wKJTF/Pmtm2ce845DA4OkkgkaGhsJAgCOjo7KBaLtLa2MjA4yEOPPMKcWadwuW0Tk2FmLfB9BCFBspJ1tW2bIJAoiophlGEdrocnvTLpMXzcBID0CTwXIX1ipoWianiBxHU9dF3H9wNc10ZLmCAD3Kh/TpCIWwyNZFBUlWw2g63p1FSlsEwDgcRzbPxAoiLRRPhoqUKEPXhlyIipaygcb5odlTxKKNl22fJCYJazyZVgDd7zIFSEwAsCfM8LjboNHU3XQSjYhTxpM4GRrsY0VTQ1tC0PhKDouQjToH9kmEAGNI8Zg6qBUAW5YoGRXI666loSsTj9g/0I10OTUJuIU5fQqa1KYugWA0KhOpUiVtLD4FWJ6maPHb8+yjD3v0YV5P//JI1e41GN6k9THxasHfu+UY1qVB+sD+3yFOGT9Atgj5Ty3455fewxb/sUsKv88xPAZUIIUwgxCZgKbP7gvciw00hVGD92HNVmjJGBPgYGBxFSoHigBuCWS710RadkuwRAIZvDLpaQQuADZixGPJlAN43QRPuY3psgkMft87gjkJLGxkZisRj5fD4yEa4MJLEydck0TRKJBKlUing8TqlYJJfLMTwyQqFQIJvN4jgOhWIxKpVMp9OcOHUqkyZNoqqqKipvqtDlKr1tmqaRTCaZNGkSJ5xwAg0NDaRSKRoaGrAsi0QiEV60cpAQWgu4OK4dGiY7dhjE+D6yAiiQEkUItHIwpqo6NTV16LpBbW01iYRJzNRRkXi2Qy6TxXNs8rkshZxNLlNAQcMpeSHYRQkn6pKAClvGisU5+5xzSSSSPP/8C5RKIe49mUhysO0QpWIJRVVpb2+nobERRVHJ5wssWbKEgwcP8swzzzBt2rQoYA4zhj6KEAS+Tz6XI5/LoyiC3r5+6urqSSaTDAwMMjgQUjvd8vfY3dNLsVigvqGe+sYGzl25kk9e+Ekee+wxspkMR44cYWBgiF1vvU1nVxd7330XRVM50n6Yvr5eQPL2rrd5cPWD5LJZkokEl3/2s1xy+aUkEolyH1hoqF25t6SUEfFOVZXISD0IfNxjbB8CGcJvZOBDICGQqKqCIsB33dA2wA9plIqiIFCwbSeCjWiagmWFwXsqmQDCEhjbdRkaHqFQKJHPF8uBlSQRt6iuSqEIQs++IFygqGSHK36C71FLy4balFdFFRHdl5VzrCwEVIJVPwjwAo9ASlRDR9U0CqUiuXyhnNUGoQg0TUcRIdkyX7DpGcnQOTKMr6o01TegizJ1LAioTiWY1NJMXTqBISROoYCdz6Mi0BSFfDZPJpvH0DRmThrP2KoUqiopuQ6S0T/8oxrVqEY1qlGN6n+ePkqmbQnwF8BbQogd5de+DlwuhJhDGP0cAq4BkFK+LYR4ENhNSJ689sPJkQIhQQQBw/kRugd60IWOretkhrJkh4YxNQ0hdIJAwwPUQOL6HsLU0VWFqlgcqZYJea6HpiiIY8hDUkqCcgADIAOJ74ceIJqmUVNTE/W65HI5xowZE01mK/hq6UuEKKOpK2WWhoGihjCT0JTZBykZGRkhlUgwNDQUZo/KZEjbtnFdN0LvWpaFbdsRBS0WC/vmKpNl5XfOoZLxqHiYuK6D6zr4nh+VNEJAgEBRwn8HUhL44HkQBAqgggBFVdAUjZSmAwIZCHL5HF7gIwHPDY3CAynJ53OYlgUolEo+rueQtCykDMhkstQD5338PP7t3/6d+vp6TNPkzLPO4rdPPEGhkMexHd7d9y6XXnoJiqIyPDRMXV0dra2tbN36BpdeeilPPfUUvb29BEEIeKmUlvb09LB582aOdHSyc/c7nHTyLIqOg2VapNMpxowbywsvrEECuWyGRCJBVXU1+9raeGnNizQ1NlBTW8fQyDDbtm3j3HNXMG3aiezc+SZPPv00f/7Zyxk7rpl7f3kv8+bOJTM8wknTptFQ14AM4J0979Dd0cnJe/dy8oIFYdCjqsjAj0Azmq5jRP1fftmAGkwjhi8U3ECg5EuhNYCpY1kGpqHheTbFUj6kgiphMKTaDo7jYekmQlEQiiBmxfAJQi83L8A0DQIhyWSyofG455MvlEgl4limgaopkf+faeggfeIxK7QjcF1cz0cIfi/wrARyxyL8S6USQRBgGEaEh4+ybkKg6hqaqRL4AYVSCdt1CVCQikI2n6VGryYmDYQET8JgJoP0fOpSVWiaQr5UxDR0VD9cvombFooqUCVIIahKxdFVget5DIxkiSWSxKSAwAPHo2ukj5znYOka2ocyakc1qlGNalSjGtWo/t/TR6FHboA/uHz99Ad85nvA9/6YAwlEQCACEoqOKTU8RUEEgnQsBn4c3fPxPR3fMkBALGliBGEZmut62J6LTojDNTQdRVXDjFAABAECyl5pEPg+rutQLBapqakJMfyWxd69e9m0aRP19fXU1NREnm6V9H4lKyHL1MJKGaRqGMTjcRKJBJqqhhP6Y2q4dV1HEE6QE4lElLmoBGSVEsbK9ioT6crnK/uuZP8qfVSe52GXXIqlEk7ZJLliLhuPx5GIspeXiiLC8jxFCKQMfd6EEChCg3K/r1QgWe57CkEmYTZQVTQURcf3AAIsK4aww0wQgaR5317Sv76fZCrJDYk47pHD1Dz0IIuEYIz0OfDkEwghOGviJJo3bMCxbc45dJD0Q6tZAcxXFJqffpLzOjvo7e1FufNOFNPELZUwBvq5JDOCeGUdUlW5aMwYmt5V0dr2YZoWqlCY39dH7fAA2eeeJB6LM2XKZFKr70cv5Jm77wDS9zlt0iRizz3DJ3s7mfL6qzQd3k/1yAjpA/uofexRPm9Z7O1oJ7v7bWYpCieeOJWahx5m1ZF2ujo3I4Axw8OoqkYgVGzbBQI0VQv71qTEdj0CP0BRVGJluwCJwPd8At9F1yolqwq+F2CXbBR8DF1H1U18FIpOgSAATTNAVRCqilLOJHqeCwISMRMUFZB4phl6qCmSbLFiZQCapyIJygsDBsgAx7WRQYAiFCzdAAWCwMcu2eFnNA1N1yPLDNu2o/tT1zUUJbQ/CMoUVk3TUHSNAEHJc3EcG9+TOLZPvpjHSsRoqqsjbhqIIPSsU4G6ZBzb9XECl+FsaEuQSiTQFJVsySZTLJBMJNGFQJUSVdNIJ2IkkwnMeJx0Ok3MUOjLDRDTYiR0C03qGDLAU4/PoPu+z+HD7bz22mucddZZNDc3I6Vk9+7dvPnmm9TV1bFs2bKwlPp3ynMcx+G3v/0thw4dYuzYscTjcebPn09LS8txAI+tW7dy/vnno2ka69at48CBA1EJdaXnpb6+np07d9LS0oLv+8RiMZYuXcrDDz+Moiik0+mw53ThQtLpNJs2bWL9+vW0tLREvR5nnXUWjz76KM3NzVx00UXYts3q1atxXZfPfvazJJNJtm/fTi6X44wzzgBg69atPP/880yePJmLLrqIHTt2sH//fjzP48wzz4xABLt27cJ1XRYuXMjMmTOj727dunVs2bKFlpYWDMPglFNOobW19QMhARXDXcuymDhx4of2sezdu5dt27ZRU1PDWWedhWma0WeCIGDr1q3s3buX2tpali1bRiwWY/fu3ezYsYNEIsHZZ59NKpWKxr/169fT3NzM1KlT33e/oxrVf1W2bfPKK69w+PBh6urqWL58OQCbNm3i6NGj1NTUcPbZZ79v7+jAwAAbN25kcHCQGTNmHAfhaW9vp7m5mTPOOCMCgTiOw1NPPcVZZ51FMplkx44dvPvuu5imycqVK0kkEvT19bF582aamppYuHAhQRCwa9cu9uzZg5SS5cuX09DQ8KHn5roubW1tbN68mU984hO/52npOA6vvPIKPT09zJo1i5NPPpkgCNi0aROHDx9mypQpLFy4ECEE27ZtY+/evYwbN44lS5Yc5ws5qlGN6o/Tn5QJhiIBCbF0kpzngJC4QuKrCkYsHiK+FYkduKiGjh+EGQ2kRHphOWCs3H8TBAGu62I7Do7rUiwWyOVylEolstlM1EsGITluaGiIt99+mwMHDtDZ2Ukul6NQKGDbNqVSaLhdATVUJlEV4IhpGpEnkKbr6JpGbU0NqqpSX19PbW0t1TU11NXV0dzczPjx42lqamL8+PGMGzeOiRMnUldXRyKRwDTN0D+rTO6rUNAURaFQCJjzIpoAACAASURBVM8hk8mQy+UI/PAcPdc7rtTNdV2y2Wzks+W6LvkyqbLiF+e6Dr4f4HnBMZOqcrme8p6JchhgQiqVJpVKkUolUVWVRCKOUDXERZ9iqqJQ9cQTqPfdx+RXN3DiptewHlyN+eBqTty0kZU93Zzb082JmzeRePQRap96kqWHD1P/zLM0Pf88M7dvw3jwQSa8sp5Fe9/FevhhlPvvw3zoIcaseZEVPT2c29PNqq4u5m7fTuNvHye5+tcYv/ol5v33Mv6FZ1m6by/ndXVwZts+Jry4hvrfPsEJL77IkgP7WNJ2gImvrKN5zQuc03GU1vWvkHzoIcY++ywruzoZ9/zzVD/xBKfue5eV/X2s6Olm4vr16L++j7lvvcn5g/18fLCfxsZG3LOX4wcBQgl9opRyOaHrhcAOBKiaGl03x3EIpMT3PVzPRTM0bNem5JQIBAhVRTd0pAyw7VLZk0egG1r5nvOibQtFKdNKFQLfRcgg7J2TspzBi5G3XQolG9t1UdWwv8wPJLbjIANZtiTQUbVy0OeFnm1CKCH1skzBrNzvwHvnUi7VlLLSu2bg+1ByPbIlh5GSy1Ahz1B2mKp0gjH1NaRiBgoBnu/iygBXShwJg4U8/dkMCEFjupq4ooVUyyBAajqdA0N0D2fpGckyki8iVB3TsognLGIxnYRlIRWNgqqiJOIo8RhCUzD844O2fD7Hpk2buPvuu+nq6gLg8OHD/OhHP+JjH/sYbW1trF69+g+OR7quU11dzY4dO/jEJz7BlClTuOmmm3jzzTejZ+3FF1/k+9//Pv39/dG2582bR21tLe+++y7nnnsuXV1dNDU18fLLL3PBBRdw3nnnMTAwQDqdprOzE8Mw+PjHP47v+3zzm99kaGiIE044geeff55Vq1ZxwQUXkMlkqKoKvQ+///3vs2fPHizLihaY4vE4nuexevVqbrnllqj38MQTT+S1115j6tSpvPnmm9x///2sWrWKmpoa3nzzTQ4cOMDtt9/OsmXLmDx5Mps2bXpvPFYUTjjhBNasWcP555/PggULuPPOOyNU+fupYi3wUXrnurq6uO222zjttNPo7u7m3nvvPe73bW1t3HPPPSxfvpwjR47w6KOP0tfXx2233caSJUvwPI8777wzHL3Kwfj/+T//h3379n3ovkc1qv+K1qxZw8svv8yqVat47LHHePbZZ6PFlpUrV/Lcc8994LPyk5/8BE3TOOOMM7jxxhvp7Ozk9ddf59lnn2XVqlVs2LCBDRs2AOHixdNPP81NN91EJpNh165d3HXXXZxzzjns3LmTu+66C9/32bx5M0899RSvvfYaAD09Pfzwhz/k7LPPplQqccstt0Sl/B+kgYEBtmzZws9+9jNGRkaO+13F7mDnzp0sW7aMO+64g/379/PKK6/w3HPPcc455/Cb3/yGN954g7feeov777+f5cuX89prr/H888//F7/1UY3qf7f+ZLjIQoKCQDUNpKljpuO4bkBNLEGpVKIzO4ytCnwRIIVE1VR0wyBwPUwt7LNChubBBBLPdZHlbIGpqVFmS9d19LIxtpQSXdepq6tjaGiITCZDb28vqVQKy7KisrBCoXCcuaWmawipYOj6MZm3ctlkuQyTcgljpf9MEYJYLBZlKI71+Dp2Je1Y48xKuVomkyEej1MsFikUChG2vJLNq0zYKqqQI6MsXzkoKxaL+L5PqVRiYGCAhoYGhABVPX4lXClDVyqT9zCANCJDZc+zQ4CL5yHPO49g2bKQMhgEWGVDcAgDAVVVcBwHoSgoCGy7hK4baKpCvhDaKcTi4fdi2zZI0MsG47ZdolgoEovHykbVKo4f0NHbS65YoqqqFsu0CAIPxy4hpcQ0DJASyzQpFIvkC0VURSURjxOPWRi6iqmF5+f5PiXHIZPLUbJdUskUqWQS6bog/TAoMk0UNSSG+r4Puo62661yL1rYt+Y4Lv6kSRhVVeWSQknJtgkCH0VVQVVRdY1A+pRKBVRNIxCgmhYCPwy8/bAkVdUU3JxdzrZp5WspME0D9ZV1sG4truuiBJK4qmIFkqTv43gBkpCK6rtu2Pum6yEwxvMwFYFaDjRF+d4SSAzgvZ7PsBxWIDA51qNNEngeRgVuo4XZvCAIEH6AJRQU30cUiyQEJGMxrLIXHIRll9L1UMplnGrJps73iVkxNEVBqanGv+oqRF09ru+TK5XQEwmGhjNUJ1MMFz16s0VcPYYeCOIuJJMaOc+muiqB7bv4fkA+AF8cvw6VTqe57LLLePbZZ4FwwrF+/XrGjx9PS0sLZ511Ft/4xje49NJL+dGPfsT555/PiSeeGD0/sVh476VSKU4++WSWL1/OT3/6U26//XY8z+Po0aOcdtpprFu3jksuuYRLL70UTdOiYKyhoYEvfelLdHR0RD2r69at49Of/nS0QGNZFtXV1Zx77rm8+OKLPP3006xcuTJ6/9atW/nkJz9JIpGgqamJiy++mFtuuYXbbruN6urqyDakp6eH6upqTNNk9+7dzJkzB8uyopLr7du309/fjxCC5cuX4zhOhPeG0H9u+vTp743JZTquruskk0mqqqq4/PLL+e53v8uSJUvYsWMHe/fuJZPJcOWVV9LQ0ICUMsKb19TUfGiWbePGjdTX1zNx4kTOPPNMbrjhBq666qpoTBweHmZoaAjDMGhsbGRoaIh8Pk9fXx+qqjJmzBja2toAGBoa4uGHH2bJkiXvu89Rjer/lubMmcPpp59OfX09U6dO5eDBg3z+859n+vTppNPhIieE4+Rtt9123NgC8LnPfS6y/qlk4/r7+yN/tbq6uggUtWvXLvbu3Rs9n+PHj+eaa66hvr6ek08+mVdffRVVVTn//PPp6ekhl8sBYYb/G9/4RrhwXK7m+SjE8KamJi6//PI/uKAlpeTRRx/la1/7Gs3NzbS2tvLiiy+ye/duLrzwQhobG1m4cCFPPfUUsViMuXPn0tTUxNKlS7nnnntYtWrVKM5/VKP6T+pPJmgDCIDBbJbe/j6koZIw4/QNDuCXswSK7+M4JVRVULJLWIZFyS9i2yUMXcf3y4FGqYSuhkh8yzRRhcAyTfzAJxazUH5nHqEoCv39/bz77rtkMpmIDFlTUxP5nfi+H/0ngWI5eFJ9P8L7V0AKmqahlQclIUJLZ6H8ft9QBbeuKEqU7fM8L9pfJSiD0Ni44v9WKZ8sFouRZUBo7u1Hn6sEqBXqpKqq1NbWUlVVheu6GIaB4zg4joNpGQgR+mxJwgwDUiKlwLKsKOtSCUB1XUdVFIy770L7lxuRiSQ6sgx6kejHlJKqqooWyDJ2XWCWz0lKSZUMM3thGaZPXCjvlaEisRBYAoRQQrCKEFhCMFlKgvL+wvLNsvG2CHsVAxkGHmkhIupnVK5KSHcUIrz5LSAtZVTyV7lmqqocY64tODaulVJGNt0aAj0zgv//fR3/S9dTKpXCckUZ9p15vo/vh4G/aep4nh8Gb3aJfDEsG9SVsAzS1HVKboF4LI7thFnUeDKGaYa0TvXmm8l3dBA0NxOPxxFCUCoWUTWd4vAIKArSMCkWC7hGSB4VighBMIrAssJr7paNwS3TDOEoStiT6ToOqqYSi8Xxg4B8qURQ7sdMJpNQLj8r2jZG2UOoUCgQ+JJkKkWjYYTkUhleA7Xc46dJiSYEfiChZFNjmNiei+d7OJ5P1Y5teHNmw9kr0HQdzZfkijZ6LI4dSAq+JOOCdMBxbBKeie4UaKxNM5R1KCk29ak0RVcSiN8tHvh9cllXV1cUUMTjcUqlEvl8Pnp23k9CCE488URuueWWKKszduxYPvaxj3HPPfdw0UUXYZrm732mMiHr7u7mpz/9Kdu3b2fatGm/d1xCCFpbW9m1axcrV65kaGiIn//857z11lt85Stfid6/cuVKfvnLX/LII48wceLE6J7cvHkzixYtoqamhqeffpo5c+Yct/1ly5bx5JNP8pnPfIZLL72UK664grlz5zJx4kQuv/xyPvGJT3D11Vd/4PmPHz+ejo4OhoaGWLt2LX/1V3/Fvffey7p16/jMZz7DyMgI27Zt49prr/1INLju7u7oWsRisahKoOJnNX36dAzD4Atf+AKWZfH973+f+vp6Jk2axPXXX49lWXzrW9/CdV3uvPNOVq1axRtvvPGh+x3VqP6rGjduHPX19WSzWd5++22++tWvRj6ut956K9lslgULQmr3Hxpbxo4dy759+7jzzjuZO3cuDQ0NLF68mLvvvpurr76a6upq/vzP/5z+/n4eeughvvjFL/Ktb30LgNraWmpra7Ftm02bNnHBBRcAv09g1HWd8ePH88ADD7Bu3TquvPLKjxQwfRDx0XEcstlsVJJcW1vL7t276e/vp7q6GiEENTU1dHd3Y5oms2bNQghBVVUVIyMj2LYdVSaNalSj+uP0JxO0CQRSUdAsk1QqRTGfR9N9fDySsRiqHyCEQuAU8F2PUqGEgw1SomsKI9kQgR72jOkkE4kyaEFHkWWSol/e0zFjURAE5HI5Dh06FPWiVIKniiFtJZMlpQwDJSTxcnYoCHyGR4YplcJMj1bupaupqQ7R9TIsQSuVShTzYXmjXfZR03WdRCLB4OAgfX195PN5gIguWVk1T6fTiDKyvVAo4LpuVD5Z6bmrZO2O9Wc71gRc0zTS6XQEOLEsq2wGreBLH8/zKZXtBkzTQFU0PNcnkUiUzaJFdAymaaIqCvT2MjhnLt63v0N/fz/5fJ5YLMbYMWPZW0brj2tpRtcM4ol45GNnGAa7d+/GcVymTTsR27bZf+AAVVVVnNDSwuFDhymWiow/YTyqplJXW0tnVxf5fJ5JkyeRzRfoHxykvaMTPwiYMqUVu1SisamRg4cOUSzmyReKTJw8lZYJ4zl6tJNEIkbC1Ok4cpjm+jomjm9B11SkBF8q5Io27Z3dWDGLRCJGMhEDP0AgUXUdVVEZGhqKzIxN0wDfp6Gxgdg3v4l/5AiFYjG8FmrYS9nf348XBKi6ieuG2RCCkMDoex7DIyPoqoYSSAzLwEQQSIntuLhuQIVw6vseMvDQPI9Np5/OyLnn0tRQT21NFRtee525C09l45atuL4knapieGCQMWPGMGv2bIaHh3lzxw5MUyOdSpBMxOjq7GLc2DGMP2EsbW1txMoAnfb2dqqqq0km05HhfCXIv/DCC9F0jVLR5q1db3PSjBm8s3cvh4+0M3HiJMY1N2MYOqVCAcM0GBnOYBgadbW1Yc+eprK/7RD9fYPU1NfRPTjEwMgQJzQ1ceq1f4vhgy8Enufj2DYqCgnLxPMkKCqmZZGMx3GCgLilo+ka6USCgeEcBd9l/8FD5It5tCAaUN5XlmVFK9gVIqZpmvzDP/zDh45TuVyOdDoNwLp16+ju7qa3t5c9e/Zw5MgRWltb33eyM2bMGK655hr6+vqoqqr6gwFiPp+Ptl9TU8PVV19NNpslkUhE7zdNk+uvv56///u/5+KLL6alpQXXdVm/fj01NTUUi0U2bdrEddddF40lAHV1dfz0pz9ly5Yt3Hjjjbiuyxe/+EV+8IMfsHPnTm666SaGh4f53vfevx25WCwSi8VIJBJceOGFrF+/nra2NsaOHUsQBLz00kucfvrpH3lSZllWVLJdGbsqPS9SSl5++WUWL17MOeecwx133MHPf/5zVqxYQWNjI9dddx0PPvgg//Ef/8F5551HW1sbc+bMYd++feTzeRYsWEBjY+NHOo5Rjeo/o2KxyM9//nMuuOACTjrpJKSUxONxbrjhBh566CF+/OMf853vfOd9x5apU6fyzW9+k2984xvRs3TFFVcwY8YMbr31Vh588EGy2SzJZJLdu3fT2dnJli1baGhoQNd1HnzwQaZMmcLSpUv/4PYrY8Zll13G7Nmz+d73vsesWbOiLOB/RpW5RSUQdRyHeDyOYRjRPKkCW6sYhFfmQcfSvEc1qlH98fqTCdoq2H/bsVEkNFTVMlgYpsaKIUoeRRGu3htl/L9dLJFMpvBcj6LjUlVThQzC0jpNUcNVfsLMV4hnr5REhhCOSjbKcRza29vZs2cPPT09+L5PNpslk8mE2QXeKzP0fb8M+JAhNU9Vw2yB6yGEYGRkBN/z8MqZrN7ePlzXZXBwELsUlvpVTIkhzJ5pmsbIyAiu61JVVYXjOJFXWzabjfZfMcnO5/PU1tZSX18fvf67AduxTfzwHnWyMlBXSkMr2biAAM8LS8yCwMd1XHxFksvmMU2TbDaHYYQZhEo2T1NVYkJwoLeXju5ubNsmFovR0NBA06SJtO3dR+OMk3i7qxvbGeGUsadQLBZIxBNUVVWxzw9onTaNde3t+L7PlFNO4XD7UfYfaaeuvo6qdJojxRK5XI4F06fz9oE23nl3Px9rGktHVzf9g4NIVWHW3HnkDJPnnnuWaUFAYOg0T5rB0QOHGHfCBHrT1Rw2+5l90gx6+ntxWk7gQLHA0c5ODFUhlaoil7dJ19YxkEqRLeQZ7uvFsix0RSlnmeIRyXL+/Hm8NTxUzl4qGEcdTslmaZCybKatE0if4aEsEhlSHiXU1lRTKBTxFaW8COBimBa+5+M5LkKEcBIpQ283RWhomhr1KxrlAL2hoYFJs+ew5fWNdHd1MDIyTGYkw7SpU/H8gGwmS+fhDIbRgpABvudSU1PN2DGNdHa00zy1lX3v7iNfLKAbBrFYjDe2vMGFF15IW1sbAkE2kyGbzZLL58P+uSDs2QsUQaaQj3rs+nr7EIqCbpls3LgBy9BwXQ8zlmRoJIPnOsRMk1knz8RzPXbveYdMPkfv64MoUlCTriHT3sG0oSFqfA8FMHQdXdWImSalQh5VMyHw0WWAVxihKpVkXE0CWxXkS1nG1NaQLmQRiSQd75oE4th+DRHd/9ErQjBr1iyee+45PM+jvb2dyZMnE4vF2Lp1K62trb/XdF/ZhuM4vPDCC1xwwQVRb+m3v/3tqPfzueeeo7W19Rhg0XsZ3mPV0NDA/fffz4oVK47b/vDwMG+88QY33HDDccdbX1/PY489xuzZs6PXJ02axKWXXsqtt97KP//zP9Pe3s6ECRP44he/SBAE/O3f/i1btmxh6dKl0fmvXr2a+fPns3TpUrq7u3n77bd59tlnqaur49RTT+VLX/oS999/P7Zts337dubNm3fccfu+z9q1a1m8eDG5XI5/+Zd/4V//9V8ZGhoCoK+vj8OHD/Pxj3/8I/syzZw5kwceeADXdeno6GD8+PFYlsWmTZs45ZRTOHToEBMmTGDy5Mlcdtll3HLLLRw5coTq6momTpzIZZddxle/+lXmzp3LlClTEEJQXV1NfX396Gr+qP5blclkuOeee5g8eTLnnnsur7zySrTQu2jRIkzTJJPJIKVk27Ztx40tQRDwyCOPsHTpUmpqaoBwwaatrY25c+cyffp0LrroItavX88XvvAFCoUCQFQi7Xkev/71rwG44oorePXVVznjjDOi/uOKurq62LhxI5/61KeiBZLKvOCP1dDQEG1tbcybN4+ZM2fS1tbG5MmTOXz4MIsWLSKRSLBv3z5OPfVUDhw4wOzZs0kkEhw4cAApJQcOHOCkk06KSp9HNapR/fH6kwnaBAIVSV06SW0qRf/AEJ4foAcC4TnYxS48T6PkSnTdIJ1O4ykhvl5TDFTdIDuSwaiqxvVsdCHxXTecBCp6OePkIwOJJ2U4aTZ0+vr6ol6ySqYrl8vR3d3NmDFjjstWHVsyoOoaighftywroka2Hz5MNptlZGSE4eFhIByMLdOKPNQgJFmG0Ikw4KqARiorUpU+lSAIyOfzkan3uHHjqK6uprq6OvJ5q9SpV1a5KnRJ/xgvMcuySCaT5eyaGn0mLBkUqLqK1AKCQGJoYQlnEANF0VDVkMpZydjZtk3B87CkpK6ujjf7+3Ech1WrVlFdXY3nhfttaWkhm82R6+nBcRwyIxni8QRGGdwydepU9u7di1AVprROYWBwkI4DB5g2vZXm5nEcPNBGNh9QLBXxA4+xY5s4dPgQUghisTjZfAHHccnnCzSPHUtPTw/pqjTpdDhpq29owPbcMEsRBHR1djFlwgnsf3sXeSSKDOjq7OWEEyZy9PBBCsU8uaLNcK6AJ2F4ZISqqjQ16RQx00DXNBIxi5ipUSzmae/oYNq0aUgkqqYgDY3AD4P2eDyBlgpBMhKJH4RBsqFpIYkRQEpKpRK+oaDpBmg6PgIrFsMuOShCoGsh2KbSd5gdHqb/YBtBIMnm8kycOImuo0dpaGwiGYuhxExaJ7YwvqmOuoRBcchHlkZw8xbNDQ3UpJLUpBM0NzUipMrIcJaWcS0cOXyEqlSaOaecgqYZvPrqBgxNo+WEFo4ePUqpUCCpG+Sy2WjBwHVdxo9rJmnoDPX1U1tbg6qr5LPDaELS1DKWtoOHqW1sZO87ezEsg2DEI6XHUFSNWCJOb08XvgwzvqI8DgghKBZLKCiYpk7MVAicElkVpG6SyNqoqTglzyZnDyFNlcCxMYBAOd6L0XUd1q9fT29vL2vXrmXcuHEsXryYHTt2cO+999LR0REFOrfeeivXXnstixcvBsIyoLfeeou+vj4efPBBurq6SKfTXH755Tz++OOMjIzgOA6aplFXV8fq1as577zzaGhoYMuWLbS3t3Pw4EEmTJjAtm3bGB4e5r777osAJvPmzePIkSPR4kxbWxuXXHIJs2fP5uWXXyabzfLrX/8aTdN46aWXGDduHG+88QaZTIZp06bxqU99ijVr1uC6Lg888ED0fPu+z5gxY7j77rvRdT2i1Pm+z0MPPcTUqVM5cuQIV111FXv37uWJJ57g0KFDHD16lOuuu46+vj5uvvlmfvKTn7Br1y5yuRyPPPIIg4ODDA4O8uUvfxlN00ilUmzcuJGOjg4UReGxxx5j+fLlv1ci+kGaO3cuW7Zs4Ze//CXd3d1ce+21ZDIZbr75Zv793/+d8847j/vuu49MJkNHRwdXX301U6ZM4Wc/+xn33nsv/f39fO5zn6OpqSmyaRk7diwtLS3RotuoRvV/W0EQ8P+z9+ZRl1T1vfdn713jmZ+56W7GBhqkoSE0IA4oiEG9MWAcklyvMdHEOdH4xlzfJCvJzbCW43tjYkxENBI1qDfRV0FxYHAgjIrS0NDd9gA9P+N5zljz3u8fdap6kES8uXe9Xj3ftbqf85xTp6pOnap69nd/f7/v92Mf+xi33347GzZs4F/+5V9otVq84hWv4Itf/CLbt29nx44d/+a9BfLS4I9//OM0m02mp6e56qqrWLt2Lbfeeis7d+7k8ccf55WvfCXr168H8omdmZkZTjnlFG677TY+9KEPcfbZZ3PnnXcSxzGXX34527Zt46GHHirvXVNTU9x5551lNdEb3vCGp6SyDYdD7rjjDrrdLl//+td52ctexqOPPsr111/Pxz72MX7rt36LT37ykxw+fJh6vc5zn/tcLr744vK6bLfbvOENb8CyLD70oQ/xiU98gscff5zXvva14xDtMcb4D0A8labU/93YsmWLuf++B7jvO9/hOw9t5bKnPwudQWgSTOIQdZapVveyshLT7tY4acMpPO38p6EjQxCnNByLSs1jGIRYI/MES0ikFOS0ThBHMcZoLEuSxAn9fo9qtcKuXbtoNpvccMMN3HzzzUgpCcOQK6+8kquvvrq06C9uNMYYMqPL2fVk5L6XZRmdTof9+/Yxf+RIWcJo2w6FGYMwlDbqhelDkiTH2foXKMofi9JHy7JotVqsXbuWycnJsh+t1+uVM8rFrF6SJNRqtbJ3rVBoCvvhgoieuM1in6AI8KYkf3BUGYyiKB+0vfc9tB/6Pk+87e08+OCDXHfdtTSbLfr9AXfcfmc5oF2/fj07d+4kyzIue/plTE1O8dWvfgXH9ajVaziOQ6fTIQgD1q1fz6ED+/F9n2azSXtlpewvTNOU1U4Xy3boDwNWu11OPfVUaqM+giiO2fv4Xi7cfCGDwYBNmy9k38FDzC8ucvqpp7Dj0W2E/R4zrSZZEpMlMXEU43kVgjDAdi0ak1PEGWQGDhw6RJYmzE5P49oWaZJwyZaLOLB/H/1ej6WlRZS0uPTjH+ekSy4h+su/QI9UyOI7KwbR2hiEslCjY58lCemoZNIoibQcEiNY7fQJgwQQhGHIZLPORN1Hpwn+tS/m8QP7Ga5bz8zMNBhDs9ViaXkZS9l4vk8YBhw8cADP8zj1lFNI04THn3gC36+wdu06ELB37x601jSbLVzHwfc9VlZWRrO4s6RJxsLCPFIpms0mi4uLVKoVavUGYRSXPZJ7du/O96HZJE0ShsEQrTWTkxMYBMFZGzlcq3PB5s0sLy5x6OABfNej1xuQKYGRgiwKueKmT+F/8O/QV/88i4MhC/0+wvGIggjHs7nv/ntZnl9GOi6NagONRHg2s7Ua040mRwZtWrUKD33rHs48fQOnnX4arUaNZs1nslWl3++V11mj0civ2ySh3+/jOE4ZWt/v9/F9v5yt1lrT6/XKfk4pJbVa7p7a7eYOtM1mEyklvV6PKIrK9Xc6HbTWZeZi8XpxHxFCUK/XS8IGlPsihGAwGIyy/o4OcOr1Ov1+HzX6XoQQpUlS8bMou+x0OmRZhuu6hGGY9zB6Xjlj7/s+nueRpmlZnui6bl5JYAz9fp9arcZgMCCKovJ+Ua1WcRynXCbL8kzFdrvN/fffn5fRWk99LrCYbOr3+2W5eLHuvDRbEgQBQRDgOE5JxMIwJAiC0qylmPwyxnDgwAF83y/jFsYY4381PvrRj/K85z2vvHdAXrZcq9Xo9/skSYLv+2V58on3Fsgnbnu9HsYYarVaWRZcXHOe55W9y3A0SuP0008vJ3MLFOOD4XBYtmpUKhV83y+vn8JQ6Njs138LhQFaMSncaDQwo0nG4hos3LWP3ffiuqxUKuXkTRzH+cT1yBRpTNrGGOPfxrvf/W7e+c53ftcYs+XJXv+JUdrMyKgC22ihTwAAIABJREFUYREkGiUk0/Uag0FAbdaluwqZUVSaNSzbJooiHOFQ9T0cOw/oTUdqWJamZEqRxSlKCBiV9CklSRMx6nXLyyU3bNjAYDBgeXn5uJKmRx55hEsvvbQczPT7/TK7zXDUcc+2LLJR+WGz2WTyggsw559PHMelUYhUEiUV2aiMslDZCvWqcHgscobSNCVJklyFybI8e+6YAR1QKh1F2SZQOlIWg2qgjDYoauA7nU5JBj3Pw3GckqgVCl1xDLQ2ZSll0fdTOG66rouo1Zi4914ab3srG+MI/1OfQAhJQ2uuGQZEcYTveVi2zcaRm1XjxjoIwS/2emit888kJb1utyzX6/d7YAyVSpUojkhHJNQYk9vtC0EcJ8RJjBD557WUwgDPzLJyMGo7Do045mkjN8lTh0PiKKJeqxEnMZZU5bHTxmDZCqWsUSeZYBgMMTp/LyL/Q+a5LjPGjFxCNVEUU11agjPOQO3YjnMMIU7TlKzVQk9PYzt54LXWmixNR86SeWREJiRxmhImObnTRmO0wHEckkwzjFMcSyGVZPLgIbz5BVpTkwyHQ5YGfRr1Bs1WE0zeBbcGWG23GX7/ewCcYllMTEzSf3QbcRQzE0f4fiVvGpe50uoPhwyGAxZGf6TXzcxgtGFpeYmqkMRJTFZvUHVduiMiMyMl09NTmP37c2In88/carWoJgnmq1/l1FNPRXzm0zSk4LSRwi3kyKQHgTYZenqaYO0cDgYpyXPtTEKSaVSsWTu7ltXFDhXhsLYxRSdLiGXGXLOGS8LausNkvc7DSXq0lW00F1E0wJ8Ix3GYnJw87rkTZ6ALEvRkOPH5og+twInrPvH1AoXhxomo1WpPqhSdqGIVEzbHZkEVRgAFjv1cJ2ZG2bZ93LLF+4v9zWM+fnhmviCdx+7Htdde+2P3qxSl58fuw7HbL9Z9YqnjsQPiE9d38skn/1j7MMYY/zOo1WpPOjHwZNf6k11DlmX90LVXrPfJrn0hBOeee275+5OV/1ar1eOIZLHcj1sqLKV80jLxYzPWnmxbT3ZdFi65Y4wxxn8cPzGkTRidD4ylwKr42JZLbGI62QBH9rDMBBN+zHyvhy/X03CrLPR6KKNo65hWo5KXzHW7WCOVYzDoU6/mNz/Xc3EdB60z7FH4tBD5De3gwYMcOXKkVJ5s22Z+fp79+/dz0UUXAZSKVafTwbItEJR5ZkmS5DemEemwLYswChkO8pmogjg5dbucmS/KGAviVTg0DgYDOp0OaZoSBAGu6xLHMa1Wi7m5OeKR818Rsl0oOdmIrBSf4VjyNTU1VQbiFspdoTIEQVCuM03T8o/FsTPXx5aGlk6aaYr2fOJej84oQ0oEAWmasrLSRilJqzWBHOazgS3yHr2V+SO0WhM0lWIYDFk9cjh30wRiBKFSNBp1HMclW1khXF0lyzJiynE4QuaDuspohr+fFn1Mo8DySmX0OQRWEtNur9Ir6vgF9B2Xeq2WB1FrTbvdJk5ijnWvqFZr+G6uAFqeT61aRRtDe/9+tDa0Wk0c2yENhiyHEa3bb8cfZeMYo+l2e+jhkNZznkP8iRsxtkUYJkghUNIqewTjNGUYRSPSlpKmBiUlZhRwHkURtq0wSKoG7n3FK7jZq/Kq//KrHDm0n+9997usXbuWX/3V/4wakfaV5RWuv/56LrjgAixlcc899/Lbv/0WhkHA6uoq9957L+32Km95y5tHM6+K+YMHmV9YYN++fdx111380R/9ET/YvYdbvvxlnnvlVTzyyCP0en1+4dpfYqXT4Qc7d7B313Ze/5uvZWF+gVtuvpmrr76K73znO9T8Cr8mBd4/fYqVz30B3Ao6S/FtxaA/QKjcRn4QDOgPuvhVjzVzc2g0SZpiWQppW7k5kc5Dy8Mso+4qOsMBiWsxMdGi3qgy5dgoy5CGCa4t0eL//8qBn0UU/bVjjDHGGGOMMcb/HvzEkDYwKJPS8MAyHWr+BN0woWrb6ARS12MYdfF1gkwzgjBCC4GybGSscaVNtzsAVG6GYEO9UcO1nbxUUkgsS6K1HNnyqzzDSmseffRRFhYWclVsRFb6/T53330355xzDs1mk2q1WjrNKcsqy6OklPSDIc1Gk2qlghyRIjlSgJIkyf/FCYmMS9XKHmW8ZVlWZqq02+0yQDuKorLcqtls0mw2cUakUGtdlk4VxOxYFIod5LNcGzZsYGpqCqVUOXsmhBgR2wFaa8IwRAhRkjkhBFlmyjLQgtiV2xKC7Mhh7pua4s+8Ci996Uv5pZe+lG984xvccMMNXP285/P6N7x+dAxS2u0V3vOe9zI/P8+f/umfcvrpp/HVr32ND/7tBwnDKB/wjYjhc664gte89jX0Vjuj0NHDOXHLMhzPxfU9fuM1r+HMs8/iPe97H3v3PpHnswFZmnLBpvN529vexpo1a3j4kW38+Z/9Bb3BIA9dz1Ka9Rovf9kv8dJfupZ+r8Mf/MH/zQ927cZyKyjLQQvJi174Ii677DLe++5386zLL+eNb3oju3bt4o//5I8JgiH/1+/9Hpddcimf+fRN3Pb1r/Pnf/bfOPecjaRJwuLiAn/5l39J4+GH+cCRI6RxTBo72FbuQpmXnObnQRRlrCx3SHVGtV4jSkKUVJhMk6YZru/RH/SxLUkjyzh30ybu6QdUWy2uOv88EqOZP7KA8nwcz0VKxeEduwgzuOxZz6FSqfDw9p0cXlrkvPM3MZck7Nl/AOF4VFstpFIkaUZrbg2Ta9cSC0nlsR1EyuL727fTnJ1l7WmnoW2bz33uc0xMN/FrLl+59WbWrF3HUBse2v4Y6zds4NJnPZvWzDSf+sdPMlgzh68UCZLuIEAaje3W8esNBmFKe9BH2YrmzAwzjTquUsRGI5TAsS2iLKVe8wijlEEcESYJgyxhpb/CRGWWJIwJwpRVJJ5l41hiNJlylJyPMcYYY4wxxhhj/LTgJ4K0mdF/wiSIrA/hIpaf0JAeAQGhUSRCEYkKw2SBZhbTTxPCMCb1FBUNIhMMByGVqo+yLZSdZ3EJAULK3OBASoQxpbOklIrBoM9DDz3EYGT0kZOVjDiO2bFjB4899hiXXHJJSV5arRaao8QrCPLw5uFwWBpLTLRaZTB3ERqdpSlZmpX15o7jlD1i8/PzI5fGHkEQlGrf7Ows1Wq1tNMFyvUVPW2FClbgRAfJNWvWcPLJJ5fKW1G6V6/Xy1r6og+u6LHLDU3I7ddHFv+Ql631w7z3RJCrcevPORff8/nY7Xdgn3U2/3jLl8hmZ3nWq16FPGMDWkp0EvP5O27nazt20Gg0idasQZx+BoOZGR5HcO0v/zLPfOYzCcOQz33+83z2/vu59OWvYPOFF/HL//WdRGHIp/7pJvYfOsSv/dZv4foupz7tXFKlOGA7OGdv5OWveAXNZoN7776Hr3/ta1x2+AhXnHUWK40m+5XF5de8kKuufh67dv+Af/kfn+UzDzzAla95NVnV54BjM3f55bzkZb+C7fqkqabZaqFaLQYzM3x3cRGzfh3bvv8Qjw4DoiThkWHIebNruHd+ifbEFO655zGcmyWJIv7HrV/h1sd2cIUpenYyLNvBVhbaaJIkzQPYR72WjXodIRVBFNCs19A6xVb5+TYIIhxpYVkSIfKSFDkYko7CzA0S1/OxXQ8hJGEQ0+32WGm3SbXGcR1c1yUIQpI44fHH97J37x6uu+4l+XmepHnJqbJYWl7hrnvu4eLLLiMzsNzusLK8hJSCk05ag+vaWEIj0ojTT1nPPQ88yMUXX8Jqp0sax2ht8P1qHr6tDWmS0u32sZsTVEY5gp1gSKTB93walQomjsjiBO1LojRjGITESYLtVhj0Byhp4UuHCcen6jhYjsA3MCEd0kizu7tIaGJOaU0SpBloccxNhfKaKSZYjlWQT3zuh+5Lx5j7FChMfH5UaDTkPSuFAnXs8sVES9EvUihUxT4BZQlzsdyxz40xxhhjjDHGGD97+IkgbUU7mxaKINFkQpKalCAxLPZBKA+tU0xqY1l1lAthGjHhVlAVD5Nl9KKQVqMGAlKdIK28vAoDURwjhKDmVDAyZ3I6ywdOC0tLbN+xY0RWEkCPBk6awbDPw488zEUX/xxplhuOCClAm7J/rFqtkhX2+ZZFFIZ5L1qa5XlsRtPv9cEYut0ulmXRbrep1Wq02+2yzLEYyBUZar6fhyoXpZCFepYkSUnYTgzsPDYc2hjDxMQEZ5999g/VnR9rNlKYZRSkzvf9vBcry5BSEEX59qSQxFmKkna+vBBobVi3bj2vfclLecc7fp93v/d9pEnKO/7rOzjv/E0kOkNieOC73+Wz//zPTK+ZI0tTlGMzCIZ5b6BlcdZZZ3HppZcCsG3bIzy89SEMmtZki2dd8WyyNOOrt91Opz/gOVdcweTMFEZI9h04gETRajS5aPOFtFotluYXuUPdSaYNrufheQ4Izbr1c1yy5UI2b97EIw9vZe+eHzC/sEi9XkNjMTu3lssufXpephjHNBpNXNflaeecy9b772Xx0GEe27qVeq1Gy/X43kNbOffc89i5O7dA9usN+mHEA/c/wOe/8CXWrD0ZeWBf3gtouwhlEyYJSZKrra5t47oOlqXIMk2aaXy3Wn7fefB0Sr2Wq56OY+HYNhhNZjJ0lmJLC1vmPQZRHKEBJRWzc3M0G3WCYZ8FndDptlkzN8fikQVu/sLNXPr0y5iZmSZKMwyC/jAkShI+//n/l6nZWS64cDP9QY+52SniaEi9UeexRx9jdnKSZq3GzOQEP3/189i5ay/BMGBmZg2PP/EEgzBi7+P7mJ6col71sSzFdKtO6tpEccggDBACZpoTxKmh3e0TBX1mpuoozyJKDcM4o16rstAZgrSxswyTaCwlyURMVTmcXHVY1/BQnsLxKkTGwVKaQRqhjyVgAgbDATd/8YvceuutvPOd7+S8884jjmO+9KUvccstt/DqV7/638w4CsOQj3zkI3z729/mRS96EfPz80xNTf27AdTFdfjlL3+ZXbt2kSQJL3jBC9i0aVNJuLIs46abbqLdbhMEAS984QvZuHEjn/nMZ4jjmF27dvHiF7+Yyy+/nLvvvpt77723tBF/1rOeNSZuY4wxxhhjjPEziJ8I0lbAoJCqRmvyZNrtIzhejOV6KGmhswGhUODXGGaammUTJBmVJCVII2aqDSxgfnGRNdOTOEbQSxIcoTAjG/EoThgO+/nstsjLJHf9YBdP7HsiJzziaA+XMYYojFhaXi4NHoQBbfRo9twqyWZR8li4yzmOg7DzPrhMZyMFLi8BLJSrwWBQ9qQVDo2FNX/RzOs4TtlLV+xXEASl/X8cxyilyoy0ogeu7LFzXVoj1c+27dL0BCg/o5SSJEmOm9mHfFbfGFAq73VTUmFM7hQXxQFBHONojW1bPP3pl7Jlyxa+8rWvseWSLWX+lOs47Nm7l4/feCNnnn02kxMT3H333bkIInLlM45jPv2Zz3DHN75BFIY88cQTXHzxxZxxxhkkSYpSFnGUoLVBI0FZWLbLMIzo9oakGTy6Ywd/8if/DWMM80cOseGM09m8+QJ8v0qSZGSZ5pFHHuULX7iZgwcOsG3rQ2za9DQa9cbIMETzrW99m8NHFonTlJPWnsRb3/o2bCXZsOEMvnn7bTzw4Pd4+JFtXHD+ZizXZueu3Rw6fIjBcMDGjWcx7PdZXW3zqU98gnPOOZd6vcbKZz+TZw9qyJIMhEK5PhKQkIeO6vx4e46FkBKdZYRB7jBqKQtlSRAGk2UYrQHN9GSLWq2C7Sgc38J286w9x/ZQEk49eS2bNp3Hp2/6DJ5f4fzNFzE5M8cn//ETbN+5G+VV2b3vMM+56ipsK1eLH/zegzzwne9w7jkb+ew//SPXPP9qrrn6Sm666dN88sYbCeOYq57zXDqdHvfc9W2e2LePK55xGU8752zWnXIqe/cf4G/+9u9RJuMXrrmayrZHEFKhpKDdXUVIC9fzUZbFME4ZDAKyJGXt7AytiovBoIVB2jae56L6IUIpWlUf13cJwhhhSeqepOLYxFlIzWrR1GA7HspWTHgudnZMTpvJj+EznvEMvvCFLxCGIfmpJ7jooou44447SvdGYwy9Xi/vSR1dI77vs2XLFr7//e/zG7/xGxw5coQHHnjgR97HDh48yGc/+1k+8IEPcOTIEd7//vfzwQ9+sDQBOXjwIHfeeSd/9Vd/xY4dO7jpppt44xvfyL333st73vMe7rvvPj784Q+zYcMGPvzhD/Oud70LpRS/93u/x3nnnfdDJidjjDHGGGOMMcZPP37iSFuUKjp90LJFb9ih6Vawsdm/HGIcSdQxCOFQr9ZYPrKK67skg5DE8dGWZGZyEmXZrKx2AYPxXWwBq6urNJvNkqxooSHTLC8vlflo8piZ8Nz+Pndu1CZXpqIoGfVegZKgDUiV57+JUWabEpI4TrCVwnEdsiyjXm/gewneiKwVod7FdoqZ88L50XGc0qGxIFNZlpdWFkHclUqFIAjKXrvic6VpWqo1Sim01qyurlKtVomiKLdnT1MsyyqJWa51ypFypxFCjX4KpBRYVu5uaSNHEehgWfbIWRJWVtocmZ8H4MjhIxw+fJjZ2VnCKOLmW25m+w928uY3v5mtW7cSxBF7Ht/L3EknkRqN5dg0J1oY4Dvfe5CLNl/Im9/8FmZn53Jny0yXJWPaQBSndHt9Ug2NRhMpFfVmi80/93M06zX273uCB+67h29/6xvUqhXiMACdsesHO1ldWUZKybOf/Sxe9V9eyZmnn8G+A/uRQjAzPcvmCzZjhKFebzDs93CV5ILzz8fxa3z9jm+y/+AhrrjySmqNKvfffx/3338vloKNZ26g6rl87tavsHj4MNc8/xrue+B+tIEkzVjuDpFOBb+SO2kaneXGJ1mGbVu4to3BHFU4Ra5AWsrGmNycA2NACia/9GVeOTdLffcelFI8o9cjSWJqD2/DUhbGpMg04+VhxMLCEsqymTl8EHXPPVx76BDPHwZk3/omSikm7/lXXMfBcWwm220u7XURD9yHrSRr9+3D9yu8vtNhaXkF1/NpHjiArSRPX1zg2UoxffgQ1n33EWWa1y8ucfjQIdbMzrC+u4La/hgag20rKrj4fpU01fQHIVGS4Xs+taZD1XNQAiKt6Qz6BHHMcju359dpxOJyj86gQxJHqMhGRZpur0vkOPQyWA76NKse61sTKMRR2X4E13U57bTTjnNNtG2b00477ThHtSzLeNOb3sRb3vKW47KUjn199+7dXHXVVT/yPrZz505836fVamFZFkeOHGFlZYW1a9cCuTvcysoKt912G3Ecs3nzZtatW8d73/teKpUKchTAPj8/T7/fL/PHkiThwIEDY9I2xhhjjDHGGD+D+AkjbQKEYmV1iOdZ1Co+tgywTAVP2kRhF5PGmFSz+8BBzl1zMt00wvMrYGBptUOzWqfX6eZESgmiMMAXknojz/KybBvPdZFCMOwPOHz4SNl7gpAYo38oSLvodYuzBLK0zCFRSmFRKFICnUGGQQGZADF6n+u5OKOeOMdxysyTglgVpY/HukEeW7LY7/fLLKiip0YpVWbIFQO9IkOqKLMsMqJmZmZKh8kiY8rzvDI7RSkLIdRom0fNTfIyylFEQZLhOG4ZFVAco26vx003fYb9+/Zx9dVX8+CDD3LjjTfyh3/0R1QqFb734PdYXFjgb//mb1hptxkMBtzwkRs4Z+M5ZGmGFJIXvOAFXPHsK/jrv/lrvvmNb7L14a1s2HAmWhuyTMNI2QSDUoJatUqmDd3VDmSaDaefzqt/7deYnGjx+J7dbP3+97jvvvt40X96EfVmHWkJrn7+VVx33XV5LENrgkalihQgDQgjOGfjRt70+tcxDMM8qsCvMNFs4FgO09OzfPOb32Ki2eDqK5+L7Vh85Prruesbd7Ju7VrOOetMKrbF9kceYeHQYT5y/YdZaa9yYRgy6A+Ynz/C3NQkxhiGQUAw6GOpfGBuKYsgzUZZYALbclBK5sc9y+MfMDnR0K/+dcRXv0YrTjFLywgpaUkJRqDnF0gMIPNz1taaOcvCdRyylRWEEMxJSezkeV2ObSGyGBmlEEFNScREK3etRJB1eyTtDk6ast71EIA9HCCkYP2ohFYvLtGPY2zHYY2ymJmbyc1sntiH15rAftlL8WpVsiCi0+kwCGI8r8pEvYExGXEcEMgMq+oRpAndwQDlVTE6QeuRJXazxv7H91OpODQnGrRGSnaKYXFxCa/iM1Fp0lntEscZGsFxDW1PEUop3v72t7Nhw4Yfem337t3ccMMNPPTQQ2zevPlHlicWmUzHOq4W+WiQf5dFgPb27dv5wz/8w7LUutfrccstt/CqV72qVMyL7Xmed1yu2xhjjDHGGGOM8bODH0nahBAe8C3AHS3/z8aYPxFCnA58GpgCvgu8yhgTCyFc4B+Bi4Fl4JeNMY8/td3Jy7+mJlsYE5HFR1iJwGIZS7apyBhVqVB3HCYm8oDpJItp2B6d7hCvWqE9HOIrhc4y6vUajgG0wa9USMIoVzR0hiUVaZqysLBQNvpLKHPShMgHcrnTpIVt2/i+GIVXBuXMfTGwStMUaQkyRmYFowFbYXJgjxS0er1ekrWCgBVOkYXNfxiGpclIvV4/rlwLjvauuSNzh2I9kAdZQj4wLPLaCuOEwhVyYmICrfVoG4Y4DlEqIYoiqtVqGUPgurnzY5ZluJ5LEqdkWYrnu4RBgKc1jz32KJ/b9hgXX3wx//Wd7+TjN97ILV+6hS1btvDyV7yC3/zN3+SFL3whALfeeivbtm3j2l/8xdxyf1QOiDasW7uW1/z6r/PYtkf5h3/4OJs2XcA555yD67ggZJ7vpRN8SzFRrzC/sMjKwhHIEg7v38+377wTz3PZ+tBDLC0uc+WVz6PRnCDYtQcjFHNr1nH6GWflTphhyEpnFdu2kIAjJZ5tUXPz3D9p23k4dBBhkKw/eR2PPrKVDadfwKknr0daknPOPJNvfOsbnHH505mZmMC1LV7/utfykoVribXhllu/DLffjue5rDtpFs93CQa9/LtNYiYmJkkMDPsDBv1+rjzV85iCQRARhRGebWNbFrbjkOiM6NpfIvtPL8Zog5G5wUUSJ6hRkHymNUiLYZiruAKD69igDYMgIE1jmo0GTrWKsS2MyHvaQJQqsyafPNFp/l2nSYpGEIQhU5O522QYRswvLBGEEY16jemJJloqltvd3KXTtphoNWjWfRQSiUEYQ7NZR0ibQdAnDIc0GxVcv4YWMAwCXM9DKxspBLZSJElMlCToLKXhObRshW0My/0hVt1j/UkzrK1NUrVtekCqzegq5n/KPbKI9zgRZ5xxBq9+9au5+eabn1Iw7dTUVBlYXZQxt1qt8rr95je/ydzcHH/8x3/MAw88wLvf/W6e8YxnEMcx119/PVdeeSUXXXQRBw4cKA2NICeD/1au2xhjjDHGGGOM8dONp6K0RcBVxpi+EMIG7hJC3Aq8HfjvxphPCyH+Hngt8Hejn21jzJlCiF8B3g388o/cigAhDEYYbFeiU00UBLRqk6ysrCAsm06nT8VZxRKzRKkGy6A0BFmKUPl7KraDtC2k0bhGkKUJSZJiAOuY4OMozmf/FxcXAUOWZiDlqCxSo3Wek5WkeV+VbTsYYY1mz0eD5DTLX5cjZSSK8TyvVKlsLOxReaO0ctOPE7OMsiwr3SCDIChJWKPRKMlTvV5nMBiUpiHFv6Nq2FHnuaI/7URXvMKRsnhfETqcq4hHTUiUUmUJZ7/fx7FdjAHHtjHZUQUjjhMybWju2cNv+hWuetq5nPP5f+Gt3VXO7K3S/OsPYO/exdXVKnGS996dsbzEzu4qL9n2CI39T3DhY9v5ndUVLv/6V/H27+NCKfgTAQ/v3oX6yz+ndtFFOI6LiiKue/j7rCwvM/N3H8SdnKDZ7XJ+f8Cb5g9yeH6ebNtW+kZzmjb8QbPBFfufoP7+93HGE/v47aVFLr7zDmZXV4iiGCcKqdeq1Co+ZmWFX3t8D2vCIY0P/D9YjosBhkFE3OszY1n8xhO72DzscsHiYWb+/kMgBG9cWuCyMGTLE4/T/OsPIIXguTI/L5JUs37+CCthgO+vYarZILMEYRLTqHhYbosgTlheWckdPCs1HNcjCBP6/T6ZNrnpCCkZkpXuMmmW4LkeSIWRknAYEkUhjm0z1WyRpCnDICJKApTlUKnWMDoijEJ0nI7cSCfxHAdL5GWEGklmDDpnankFJqAUIMGWFp7nog00apWS2FlS4tgO9eYEjVoFR2YYJI5t0ZqcIjYwTDXxyipT9Qb1ag3P81kdhvTDmAzN1FSTyUYNS0mSOCWJE7JEE0UhKRojLaQAG8GE59FOI/pBjyCOkfUWnvKwHYsOEb7r4Esf13NI5egcPUZsO1rurEviVFw7x15H73//+7n22mvZuHHjcctA3p/6spe97EfexgDOPfdcjDHs37+fffv2sWnTJjzP433vex8veclLqNVqzM/PE8f5/WJubo5Op8O73vUuNmzYwPr167nhhhu47rrrWLt2Ldu3b0cpxczMDOvXr39K+zDGGGOMMcYYY/x04UeSNpOPcvqjX+3RPwNcBfzn0fM3An9KTtquHT0G+Gfgg0IIYU4MEzsBAo0RBum4tPt9LN2lYad0+22MNUkUCbSXsBp2kP0ulVqMK1LmmlUs5ZBaIVoLTKaxrLwMsjMIqLg2nl8lzRKSLMVWEiUVypH0hz063Q4A2mQIfdRy2xhDNrItx4AQKg9jBqw4JY4jpFTUah7WyNY7DEMcx6Hb6+W5YUPK/jJn0i6z1Qr1qyi7DIIAx3GoVqvHDSqLjLdiYFm8Vgw2i30tbPqBUsErli8GnlEUleqgOEYFzEmswZi8NDLLsqMlWUYRxylJktDt5vltedhzDdf1SV7wAs4+dJCzojDf5g92cqoxvPE5z8GybMz+/WRpim+UrUHIAAAgAElEQVRbRGHEs6cmeeZll6Hmj6APH+JcDOddeSVJkuA/vpc0TbnqpDVcddIaBJDt3oWlLCpa8wtnnI519plkB/cjF+aZkoIp4DVPv6Tss9MG4iQhDCLcOEI+vpfzhODMyy/Pifu2bdRdF4zGHEwxrsO0krz2mZfnJ+GePWhjMBo8cmk5TROunJvm6he/AJDIvXvQWvP8dWv5+fXrckVnz26Oif7GBq5cMwu/8CLEFc/Gm2hgLAtvdgIpoBcktJfb1Gp1Wo0awmiSJGI4GOBZNpbrY4QgiiKWu0u4joPnVdBSkqQp3U4Pz3Votlq4liKJY7qdHq5XYaJVwXEd4jiivTqg7ntMzrawLIFUEiXyo2VM7qIaRjFHFheo1Rv4XgVjNMPugGA4oFatUatUc5OQNMO1LFxX4dmwfk0TI/P+TrRCIZhuNejHGSsLKyRpykTNJTOG1GjiLKPT7WHbHie1WviOxDYGk2mSNMP1KtRVigkTNJJmxYV4yGyjwlJFYemMNM3QSqIyQ3cYkTg2YpDgKx8tMvST3GHiOOYrX7mV6elp7rrrLtasWcPatWu57bbbUEqxbds2zj77bM4880xc1z1uoiOOY3bu3Mnk5CRbt27lwgsv/PduYSUmJyf53d/9XW699VYsy+Ltb3972aMqpeQZz3gG/X6ff/iHf8B1Xf7gD/6Aw4cP0+l02LFjBzt27MCyLBqNBu94xzv4+te/DsDv//7v/5AT7BhjjDHGGGOM8bOBp9TTJoRQ5CWQZwJ/C+wGVo0x6WiRA8C60eN1wH4AY0wqhOiQl1Au/cgNaRgOhji2i0hdlLsGlRhC4ZOSUPWarCQGoxpMNBw8y6bXGyLdFFtnhFozW60xiCJcKahUq4g0I0wzbMvCdSyUgN5qFwGstFcJgiHG5EQmGxGh0oIf0MaMMrVy5KqbXZKmJEkRVk6UHMdBSInveSOTD4OSEqVk2YdWZEMBZfZarVbLP/4xs/5pmpYW/0Xp5IlkLU3TMhw7inJ3yqJksgjEjqKoNDeJ47gki8cqcVmWKzFFPlu1WiEMopEJiTUqrbSJkwRgRNxs1GVPJ/i5i5FiZM5iW2Q6Y9AflAYp+THL++WMlZfWWZZFFMdYjl1uN3Fdur0etm2N+rsUaZLg+xXSNCNNYqQwpSJYqfjld5ZkuRqapJr26ipJktFstpBK0O8PaHe62I6HV63iOg7LCwukccipJ6+lUcuJikGQZJogCEGoPKMui+n1uszNTOGOTFEcy8ISuSFLmOQTAdnIldNSCksqTJqSJDEV30NJkRuPRENkUaqKoNVoYjs2vuPQbS+hpGSqWcd2fQZRTJhkhHFCrd6kUvGJ45hur4NSiqmJJpalcCxFlsSYJGSy7uNXq4RxPMoEzMOpJxoNXDsv89U6G5Wa5o6aeRi3oFatYVsW/X6PXq9HmiZ5jh+CXhCQJDG9bo+piUmasorJ0rzHzVHIUYQGRiMwkMbUXQtZ9XEtxcLyCpVahUatzszkJFEYs9JdoVmv06hWUAZqtotnO2T9PoEJCeOY5lSTSs3FlhJEbnjjuB7akmQyxbIdPGnwqxar2ZDdS0ss9Aes18ffUhzH4brrruO666477vlrrrmGa6655rjn3vrWtx73u+u6vOY1r/mRt60TIYRg06ZNbNq06bjnf+d3fqd8/OIXv/i410455RRuuOGGH1pXq9Xida973Y+9D2OMMcYYY4wxxk8XnhJpM8ZkwIVCiBbweeCc/+iGhRCvA14H+YAFJBhIwyGWEHT6KY5ogJJYAhJSlOWRhoaa6xEnGZlJ8aoVVrtDTmvVsIyhncV4lg1hQkru/hgbjYvF4uICjmVRcT2SOKbX6xOnKRqQUhGncT4IzzL0SDlRSpFpTZTEI6MSSoJWkCmylDSOESeQsUJly8Opc0OCoj8NKPvKSnfEY0hbQdaCIMjz3kbErLD1j+OYMAzLssmCiCVJUiptURTR7XZpNpsYY4jj+Dg1r4gCKHryCsMDrQ1plmJbbmmkYIzBsR2SOCndL3PidzQ4OAojGAVAF8pjrVal2+1Rq1VHLpa1vIRTKVzLJgzz0GfXskjjGInAd33SJEE5bhnanCYJUkK9XicKIyxlYdlWHgWQZCihcKRgdrKFlCNTFQFWxaVRnUMoi05vwNL8YRzbYXpyDdKyiTODEHmZ4DAFIx2SMKTXXaVaqzA3O5vb1Hc6LC8uMdFsMjU3S4qgG+UljkJKJqcmsTJI44Bht4ulBK7njTq6cjI8ij3H8zxSowiCEJ0m+K6Vf6dJik4TkjBEWi71ehODpr3aIQxDJidbo2tH0l7t4tiKyUYdv+Wi4xiTRqATLMvD8j10lp8ztlUhSVNWVtr5sUxTKn6FlpWX7062mqRpRne1jSUFrekphFCkWtNZXUVYitbUDEZIDi22iYIhk806rYaDbYEYiVNKQKOam5ysBiHLvS42BhcLZQRSCXrDTn7eWBZhasiiCIXG8z0mahVcpdDGULUkniVJopQkEXS1YBAMqVclJ/kTzNRbVGo2TkUgjMdqbZo40Wj57wr6Y4wxxhhjjDHGGP9H4sdyjzTGrAoh7gQuB1pCCGuktq0HDo4WOwicDBwQQlhAk9yQ5MR1XQ9cD7BlyxajTd4r1qrWcKRienoNrrSYP3yIqu1iwoClbg9bSMLBgFPcOZYTw57VPme3GtRqLktLbZJM05zw6cR9JlyXIIrAVmid5a6NWYawFGQSz/fJu3gExgiMIQ861keznlzPI9OaOE4QUpUljUBZ6qjThHRkWFKamowIXN4/BjpLSjfIY/tpjrXrP5awxXFcKmlJkpQZakXPWuEiZ9t26ehYkMTisRCiNC9JkoQsyxgOh2VkQLHeOE7Lks2iN862bCxLEcdJSSxrtdqIgDLKN0vxKz7hMMR27LLk0mhDnEbYlgXG4DoOtmXhuV6uPDpO3i+YpAgEyUjB89xR+WZ+5Ni5YyePProtJ4yOS71WQ2vN5s2biaIYIWRpEoOJcV1nFF6gGbVt4Y96sgygSJlq1VHDEPbvY3k4pF6v4/suUZISLq1g338fIhiyxnfxfZ/MaJKVNpVvf4tKmuJXK6SvfBXzVzyXbpTgVOvYjk2UGVZ6XZIopFGp0GjW6QURnmPhOTaON+ptFIYsyVhZWcb3K7lTpFC5IUwUoxwLr1Il0YJet0cY5SR9enoKTJ7TF8UJQll41QaJBpEapAaFwHerKNtmpb1Kt9uj2WhQ9X1A4TqV/ByzNdpolpaXmWi1sG0LW0nWzM0CeaxCu9MhzTS1eh2pLJIkPxct28Wrt8Cy6Q4C4mDIxMREHmJObl7pKInKMnzHwXU9glTTWVjC910a1Tq1apUkTVlYWSBJYlrNBrb0sJG4I1XaEpIoyehFMUtBRG8YM+XVsTOJmxrsTKMwpFrT7q6y1B1SqVYQY842xhhjjDHGGGP8FOKpuEfOAMmIsPnA88nNRe4EXkbuIPlq4Aujt3xx9Ps9o9fv+FH9bKMtgYEsjokGAd0wpl6rYNk2w2CIwWA7CiEkrmPh2x6d+TZrqi5zTZsfrPQYDgJatsug3WGgM+ZsB4wAnSsxtmWByglOb9AlM0dNR7TOSLWm2FOt85I5x3Wp1WrYtoWQOSnTWVYqU1maokY9YoWalWUZ9sipUWtNlqaAPq4kMU3TsuSxIEAFKRsOh6WTJFCGYBePC5UrTdPSWKVYd6HkFcTSdd2yl81xnLL08tj3JklcErYgCKnXa2htCMMQ368QhuFx7pRSSLQ5SlLTLIUk36Y+RjWsVPy8DynTDAcBtWqNYFRuV63V6PZ6I8OVmCiKsay8NDIYDvnXu+/myJHDnH32WZx77jkIBHq1x313383+rQ+z5ZItuYYVhsj5IzjLS6OMOguEyMsBH34Y++678vwuYM1IPTVH5uGJJ5gCpBAYwDeGlm0jp6dGimn+3ekkwZmdJXrZK8iEgK99DfnVr5E+87nU6g2EpYjiiDCMQGsazQkqnsvSapdhv0u9VmF6chLXsXAFMCLxrcnJ/JwRgmEU4wkP26uSGEG3N2QQRGiTUvX93AEyTen2uliWYmaiwXAUGj4cDqk4kpZfwbEsgjiCNAMMjXqNeq2KkAKTQJpqhsMA13VwXQeQWEoijB5FT8jcTdIVtFrNEfGXrHZ6xOGQiVoVy6/SD2K6QYxJIqquTWYEYZIRhSEVz8NWima1hp2mHF5pE2mD5zjUZO7WGaWaYDhAomk06mgp6AUhDc+hWnHJMkOcahZX+yx1uyQmoe65tJRNTVkoqekFXWK3zmo/wiibIB0gSJBHWwvHGGOMMcYYY4wxfmrwVJS2k4AbR31tEvisMeYWIcSjwKeFEH8BfA/46Gj5jwKfEELsAlaAX3kqO2LI+ZXn20xPz5AsrzCMhkgEqlIhswV12+LAkSMM44wkgzNmJ/EsweFOn4V2nzPXzNDpruIiafgVELnKI5QeERRIda7CpFlGe3U171nTmmxkQqK1zs0oABBUfB/LtlCWDeS2+VmalmWIQkrSJC7JVxRFI/XHwffz3rYwy9A6V+DskbNjmqaEYXBc/1rhVJfnsVmEYUil4iNl/jXFcTwiWUlJygxm5GY5IoTF8yPFrDA58X2/XH9BwI4li8PhEMdxSjOSgtilaUKtVs0VyDTFcZycRBqJ57l5KWJ2tBeweB0DaZqXbGqdjfZU47kOQRBgdN7vZ4zGzzTioYdyM5QoRtz1babv/leefuYGJvbuxr7j9jxc+d77+PnFxVwpbDZzDwyd57gJKbAMCJlb2OskIVl/Csn556NUTk7UKMJrcMWVDDechVaKQRAShSH1WoWpk2ZRG8/JQ7GzjEEUk2gDliKKE6IwZmLffiYO7MfxfIZJwqDTQUhBq9lEIBDAaqeL1pqJmTmUhGGU0G6vsm6qhW0rJLn5TJJleM4ktusjLIfMwOLiCkmqqdSq+J6DMZogGCIw1KuV0fsNOg5JiXBtC891CeIQjUOm8++oVqugs5Q0iXAdC4khDkNsKXEsi1rVR6j8XMjSjP6gh+f7GCnRo8mG1W5+HrqOg++6KCXpDkJW211838vjAyxJu9MjiiIqvouyHNJM0+v36IcBaJibmEIqSS8YEIQB9XqdWsXHdRRhnNBpD6hWfOruJAZDr99jcaVLJh2mWxOk/R7tiktmIpxKlYpvY3suiXDoDIfM1WqcWm1xIE1ICx+RY6aJwjBk7969rF+/Pu/VM4b5+Xn2799Po9HgrLPOelIr/yRJ2LZtW+6iOprwmJubI4oiFhcXsW2bSqXCxo0byzgNgH379lGpVJienn4qtz4g7xPdvn07Uko2btxYKuXFtdzv99m5cydKqTwKw3UJw5Dt27ejtWbjxo1Uq1X27NnDgQMHAGg2m5x//vk/5Fg7xhhjjDHGGGP8n4en4h65FfihACNjzB7g0id5PgRe/uPuiMCgyUgsTS9OcF2bVt2n0x2SpgndJETqBGkZpMoQSnKgs0wSxZw+tYbJimZ+uU3dUUxOT7Lc7TG/tISvFI7tMhgGSK3xKj6DIKI/DOgHAZh8qJ1pTaJzx0iEKgOOJyancqc9A5nOSYjlecc5NMZZilSKOIoYDAY4jsNwOKTfVyOylCGVOKrOJelISRuODEOisi/N87zc3AGN77tonRHHSUm4CkVPa41QMk/ZkjlpEUoiZO4SiMj3F5Fbnmc6w7LskvBJpciyFGVZVK0R0UKMtpf3y1WrFVY7q8zMTJNledlm0csXx/Ho8YAs0zQaDcIwJIoifN8nCALiJC9Z9CseWZax2m7TaDTzEkuRhwWnaYr6wH+n+rGPQrNBqjU704zzzzqbxuIiLC4SRiGW65K86U2o2VnCfp+OlHnIcpphn7SGdM0atDG4rodl2wyGAT0tkZ6PzhJsDFONGkZrHtm6jc4gZG7tWoyAyckW9XoFyzJgBFEYk+hcERK2Rb8/IM0ymo0mlclJsl07WVlZQTkOdd+nUvUxBlbbHbJM43ou1Vruutjr9kmjkKlGHUYKHnHGsDfAbzXzklshGAyjPHzar9KwJQhDEIVEQZ+a79Oo14H/j703D7OsrO99P++75rXnXUNXz9003UA33dAg89AROAIJCQ5ch6txHpLjdDKIMfFIlOiJ5Lke7yXGJNdERZODE4geNYoGWqBFkEloxm6g6aG6q7qGPax5rfe9f6xdG1Cv5tw891ySu7/PU0/x7Ko91O6qxfqu7+/3/QiiOGVmrkulVsGxDASaMIrp9bq0mw0qXgnsjuOIubk5KhWfasXDkJrxsQa2ZWOYEi0hU5rFIGax26dQipoq21HTPCdJY4QQ+J6FISWdIKTXDzGFZLxZo+I5OI5FkqUokTE+1qDmeygNvSikF4c0q3UM0yHJMrq9iLwoqNdrNKs+aRTR6QekWlFv1BirNQZ/U4o4jrAMQbPqg7BIoowsK3CrDsKxyYTAcl2SHLRhczSO6CcJidQIVZr2JS0uLnDdddfxta99jU9+8pOceuqpPPbYY/z93/89l19+OZ/4xCd46UtfyiWXXPILodkPP/wwX/rSl7jqqqt48sknueOOOzj55JP5yEc+wjXXXMP1119PrVbjfe973zB5vuqqqzjmmGP44Ac/+CtB3FCm7tdeey0rVqwgTVPuuOMO3va2tw3NVqfT4SMf+QgXXnghR44c4Tvf+Q7vfOc7+fM//3NOOeUUtNZ85Stf4aqrruKzn/0sjz/+ONVqlU2bNrF58+aRaRtppJFGGmmkfwf6H9pp+39VWmBiYGiLoHcIU1os5A6FNFiM+whhESQRWVbyxvpxRJDFNGsV5uIujunQqlQI04Cj/R79fp96o04nDWkIi3atQZTGSNOkG4ckcYwx2FHTg4bIoiiGrQpCwqpVq9l+6inDMTEGaZo5gGcvJUtSFSi9lBzpYRqWJAlQXkU3rdIkCSEGGIGyEMI0jSFXbSn5GrZXDj+eD+qGMkhYMnJL7ZbGkNlWVt/PLyzw9L59rFu3DsdxygRRa/TAyOnBya2UAokcmso8z/F9HykNGo06URiRZc/f5VvCApimhZRqkKqJYWsloty3My0L0yyLS8zB6KZlWYiya5CiULhHj5L+2q+R/+nVdHs9PvuFL/KyV7+aE7duwXFsgl4PMUhNbduGXh9pmmgpybMMbZatnUWek9sWlufhez5xP2R+fo4iLxhrN8k1PPX009yy81bOOuc8GvUKlVoVx7EwDUGmFLpQ5BriNGVufh5pGLTbTSoVH6Uh3HYS43/3t1R0gd9sAopep0OeFziWTb3dIhskV0kUYRmSybEWdb9SjiIKjWEYtMfGKCyTQmn6YUySKkzXx7BM0jQmCvsYhsF4s4U7SNeiKMCxPRqWhQMEnS5pmoEW1CwHO9ck8wsoo9zhbFgmdcdGxBGGgjRKkW4BEoI4ohPGpLnCdT0c3yOJQoJ+jyxNqNdr+L5P3O/STxOyJKHteTSrNTxXYpAj0hwPTaPqI4VCR31MKWgJTa1Rw5CSIOyxODeP57h41TqFIYjiCJXnWLZNxXURhUJKBVqRxjmuU8W0JWFREIQdwjTCMAwipenHOUfSLmPCRBsWmZS0mw2sMKJiO5g/M4hdbzR417vexX333Te8TUrJmWeeyZlnnsmTTz7JD37wAy6++GJuu+02Nm/ePEzILMti3bp1jI2NsX37djZs2MCBAwewLItms8npp5+OlJKPfvSjg9KdKs888wzLly/n/vvvZ2FhgXa7/SsPfQcOHODOO+/ki1/8IlmW8frXv56XvexlLFu2DID77ruPxcVFLr30UrrdLm94wxs488wz2b17Nx/5yEdQSvGVr3yF/fv302g0uOaaa1i3bt2/7Lg70kgjjTTSSCP9m9ALwrQtjUaiIen2sPQMdX+MIz2NwiHKUzw0hVZUPJ801yyEEeOWj4oyao0msRIc7ixg24Ja1UNISRbFLGu3iLt9jsYdunHIWKVKzffZlyRkeU6W5+RFaToKVUChMS2LTRs38oorrmDz5s0DZls5wiilLCevxJLhKZvwKAqkYVA3zSFMemlHq4Ri56RpWpomVZKM0zQjSeLnvRfPBQAvmSLTtIZfG45T6nIXr/y+MiUrzWKO6drkmSKOUp54fC+LC12OPXYDrVY5fiYQmJZJkZWjkV7Fo9frDQ2nZVn0ej0qlcpw7PO5YG6lFLVajTRLKfJikJAUKKVxXZckSahWqgghyuTRMYepWLHUaGiXpSGGlKgTTsD83ncpmi2KWh01eC7DKAHfWmss00AKBumkwHFtet0uvV4fx69jO075eIZZlpFIgYHCNgS5FuRFwdMHp/n+D29j87YtbNi0Htt2KPIUbUritCBX5b5gGIbs27eP5ctX0G41cR2bfqdDlhfUqxXsomC8UUe7Jp1OF0MKWuPt8iKAUvQ6i9iWSXuiTdVzMRCYcpCSotBo0jyjG4YY9Tq266ONgqxQ9BYWIM+oV3wqnkPVdYn6XWzbwJJQ2fckjde/gXRhgYoqAIEx2GVc2ktEa4ri2X1JbRglpF0/+3tbVQV2WhbA2LZd7gHqcrdTD3Y8tYaKVgPkg12OAzP4Q4UhQ9C0yjROQ3nFoFCIIqfQ4GjFclVeaDGaTQ5c87/B1m1UKh6GKuh0FsnjhIazApBEGuaimCRJqXsea8ZaJDM+c1ohMSAH6TiEhUGYK8KsIEvnyZWmG+UoYQ5fHwKkkEjj+WnXpk2b2LRpE0VR8MQTT3DaaaehlOILX/gCb3/7239urDHLMubm5rjhhht47Wtfy8GDB8nznJmZGX7yk59w3nnn4bouWmt+/OMfc9lllzE3N8dPfvITXvKSl/zK49/09DSu6w45brZtc/jw4aFpsyyLMAzLiyHwvP3SpQbYpWONYRjceuutVCoVzjrrLFauXPkvSvtGGmmkkUYaaaQXtl4Qpk2gMcgQosD2TbQhWQy6VCvLiRNNzbPxpSTszOJIA9OUtH2fqufi+y4z3UUW+30sabKsWkOkBaZbnogWSUYuBGGUsKo1QS8KyNKMfhJjOQ6KpVKQAmmY1GtVzj9/BxdddBErV64cmLQy5ZDCxB4YinzQeCgEWM6zBR+FVkjTHJaTLH3khS75ZElCEsekaUZRlDtjWisYnA4vJW5LJ+Fl+iWHZSRLO2glR05gmeX32ZaDIa3h6KMYvO5CKQ4cPEin22X9+vVMTU0hhKAiK/CcOv/SIJr0+32azbJa3vc95ucXsCyLNE3J0oxGszE8QS3yYsAQy0iSZ8tR0jTFsp5t0syyDNd1ybKytEQaBuaAWWdIA047A+Nv/hoZBLjNJuvXr+eRRx7hxK2bh69PFRl5zvD9SLOUBx58kKeeeppUwcknbWflihWYlkmUJPgVjzAIeOD+e3n4kcdYu349/SBkZnaOU049hTiO+cldd7FixUpqtRqdbp/W+AT9fp+9Tz7J9MH9rF29BongwNP7uH3XHSRpxsVr1jCmNXNHZzEE1Gp1QBDHMYtBF601tVqdes3DEgpLgEQjgSIvx2QLpel0epi1KnlRQqPjJCVOMyq+h2tVSyB5EJAIjZTlv7NhGOiHHmJmzxN8bsMx9AUcPHQY16vw1je9hXXHbMCUkrvvvJNv3HQjy1YsJ04itNb8zjt+l8mJZeUIrucShiF//9nPYjsOl/76b1Cv1alUPPI859Zbb+E73/42k8sm6fd6GFLwu7/7H1mxciUMRokffOBBrrvuOjpBn9e94X/lhBO3YNgWeZbzyIMPcfttPyTLYvq9HgcPHuSSSy7l9ffcTWXmKJnnExU5SRgglGZybBxtWizECfOdHkoppsaaNDwHicZ0THKhcIUm0jk1r0knDqlVaqByVo2PEUQJT1kCJcq/JeB5e20/K6UUO3fupCgKLrvsMgzD4JOf/OSwtOe5mp6e5rvf/S67d+8eXlCZn5/n61//OnfccQd/9Ed/hGmahGHIrbfeypYtWwC48cYbueCCCzDNf91h9pRTTmHbtm18+tOfxjTLCyCnnHIKl156KZ/61KcYHx+n2+0yNTXF29/+duI45sc//jFXXnkln/rUp2i1Wv+q5x9ppJFGGmmkkf6/1wvCtGkEhbBQQhDEHar+GKYBYZQitI2NYHZuFmsAJs5SyXw/4YH5WVZNjJF0Ajy3StO2EYWm2+kSG6VZMiS4lk2zUqNAk0rIw5j1U6tRQYxlWiilMUyTjcccw47zz+ecc85lcmICpRW9Xh9hCAzTxBAmhVLIQVV/2bgnhqZmqS1yyXgxAGobhkGeP9scuQTu1qlG6oKiKE2TRAxB1Gma4vt+uXdmmMPHXnrOpXZLd7BfZ5pmOWpp2QhDli2OUoIUJWOu3+OpfU+Tq4Lly5eTZOVOWj/o4zvlSTwwNItBUBaTxHGMaZpUq1XiKCFJEubm5lizZjVFbgw4bflwxBPAMEqeXQnOzsiLrDTGWYZplgnbc0HfBqUJzfMSi7B9+3a+973vEUURjUaDIAiYnTnC/gP7abfarFu/jgfve4ADBw+xYeOx3P2T+/jmf/8GW7edxOzROdauW8/WbVu5bedOPM/BdSwO7H+GxU6Pc8/bgUByy/f/mZ8+cD9vetOb+d7N30dKg+2nnILn+zy5dw/VSoX777+fjRs2MDc7y8rlK9n9yKMcPjLDpqJAIXBtlzBKiKOEOIlxXZtGo05eaA4dPoxvCVZMjJVcuyQlzTWVqochy/HI1JD0ez3yrMDxPLyKjyGgSBO0KZGmQFoGFJoky4mimLrSjB1zDC/91F9y56OP8s//52c465zzaP/266DVptvv80933cXBbSfzxj/5Y2aPHuG//JePce7q1Zx5+llEUUSr3eLxRx7mm1nCe9/5Tpo7duC7JQhcqoLq+BiXvORijjt+I08++SQf+uB/ZnuzyWUXXkSW5+x98in+7LPXoY7fwuHDRyhe8h9wTj8d07Io8pwNv/ZiWq95FbMzR/iHLzChdrEAACAASURBVF7HkX2TrHn72zH+aA8KTafXJ8pi6q7DWHuMqusQKsVCv49jSJZPjmOZklwrYmAhU8ylOVVXl8xGVeCaBk3fxvdMZBah0xiylMFf2C9tjyyKgltvvZX77ruP973vfUxPT7N+/XqiKBpiM56rNWvW8JrXvIbt27cPkReTk5O87W1vo9ls8uUvf5nNmzezd+9etm/fzute9zoWFxd5xzvewfT0NKtXr/6lx7+pqanhnujSWPWyZcuYn5/H9308z+PKK69kcXGRa6+9lje/+c3U63Xe+c530u/3+cxnPsNrXvMaGo0Gc3NzTExMcP755/M3f/M3dLvdkWkbaaSRRhpppH8HekGYNgElX0lrilwQJRU6vVkmWg2iXpc8SDBkSsMzmJ8P8dBMthr0Z2LcAhpelaN5xlyQ4nk2yrJoWjZpnpLEKcIqU440S1neanJkdhbDtbFdl0qtyvKVKzh5+8lccNFFLF82RaPRIC8KdKHwKj6mIZGZLE1bXpBlWclSyzIMKUmSeFi3r4Z7ZRo5YJ8JKUDqsj/xOS2R5VV7hWWVBSHGIFEzBikUMARy25ZFXjzLjyuUKgtSAMM0kdIAISkKhRQCIUv2l5RyyGQLw5DHHnuc6enDbDh2A+Nj49hW2VBYFEX5PLaFYUgMo0zNli1bRp4XLCwsYhgG1UqFdrtNEIRDswoMR/PKUSwxSNvKE2DDNIiiCNOySJN0+DMt3TdNUlwp8SsVdMVn9epVNBp17r7rbpYvn+KBn/4Uw5AcPHiIV1zxCn5y7/3s/OFO3vyWt3Do0CFa7QZJkfLEU3t59PE9rN5wLLfefkcJSE8S1q5di2VahHHC8Zs2YlkWTz7xBNtPOplHHnmUBx98iFe9+jXse/ppWmNtHn/sUfIs45yzz2HPE3t45umnsV1nWJyiAb9SJSsU/X6AlIJGq4lhGnT6Ib1egGNAY7yFYZqgFFmeA2V5Ta41/X6PUANpRqNWxXZtgjBEFzm2aWBbPkI4aCCME2zbxvGrWJaNZdscmZ3nH67/Mids2cpb3/G7uH6F+YUFpNZs3bqVRx9+mHvvvZfD04cYH59g7Zq1mKaF0hGzs7Pc9I1vsHL1Kk590Sm4ro0wRLkbKeCM089AGhKN4ujROaSU9IM+SuVIAQaaiy+6kI3HbOC/fvK/UvNM2pXSzGDbNL1xGp7BTTd8iaf2PMqV7/8jzj3rDExDEvZ6oArarRaOlOWorCGxLYupZh3LFAhDk6LpBQm9MKEbZCSpRoUpdtxDZYJatcaM7qKkweply1CxoJAeBQZL+BAoDdrevU8xNzfHE088wcaNG7n99tv56Ec/yo4dO7j22mvZu3cvf/VXf8W73/1u3v3ud3P22WcP73vgwAHm5+c5evQomzdvRinFvn37mJubY2ZmhvPOO4+bbrqJ2267jVtvvZXTTz+dSqWClJLJyUm+/OUv8573vGeI4vhFWrVqFaeddho33XQTSZJw0UUXUavV+IM/+ANe8YpXcNFFF3HgwAG+9KUvceKJJ3LhhRcihGBmZoYvf/nLNJtNrrjiCsIw5P3vfz9veMMbOHjwIGeddRbLly//1x2cRxpppJFGGmmkF4ReEKYNyr0sA03DrePbHoXXJs2OUqtJKkUfp+hAv4Ohy5Gohw8dxPUqxP2MwjJJ4/LKfVxI0qBgcspmcbFD02uSFBlJnjLuVOgHIVXXJ1YZfqXC5hNP5JKXXMxJJ52EkgNgtO0xtzBPpnIc16HQGstyAIGUBpZlDk/gVVGQpGWrZJIk5V6cpkzXioy8KPfPSntWfiAlwjAwLXNYTKEKhSHlsKFxCXbt2HZ5wickQsrBXhkIWfLIXMcpn2sABjckFJkeVJBLkjTDsR3yXAFysGcWsvuhh5mYGKfdarN+7WocxxlU/hsDlpdL0I+wrHw4Dslg3DLLyuSs0WiQ5xlClImibdukaYJhGMPkMY5jGo0G6HJnynGcIRx8yUwq0yTXmvnpw9THxvA9hzWrV/H5z32Ok7dv59zzzi3NTlGgheRHP76LVWvW0+mGfP0b38JzLQ4eOUxzfIIVa9cQpAnTs7OsX7uGB++5hxeddBK37dzJG9/0ZsZbDR588EH27HmcDRuO5YEHfspxm45n39P7sF2Tp596kksvuZi9e/ZQq1a44Yavsm7tOnb82ovJlaZyZBoBBN2AWEmqVQ/XtylUQRBEJJmi1qhT9xws2xo0j5ZJojA0WkGOJo5CGmMTUAHHMoiikCJLqNdqZXFLkdMPQrRSeJ6HMCyyIqfT69PIc+68+x6OzncQ5gzf/PZ3ufA/XEx7vE3FcTn1Rafzve99l4997M8wTIP/+M53sWxqBVlR4Hk+Dz34ILfuvI3Xvv717LxtF7Ztc/6O81GUaa8p4fCRw+zdu4cvXPd5Vq1ZzXnnnYdl2UgpOXbjRtatXcuexx4f7lMmSpcFLmGEa0oOH57h7rvvocDg5u/fwto1GzhJQ73i41c8slzTCfqgC2zPwSwysiTClQ7CMIhzTSdNCdOYJA+p1X2wHTzp4HkOlqDky0mTw7NzBFFEmuZAxvPnIjVRFPEHf/AHWJZFURSccMIJfPjDHx5+xyWXXILjOHzwgx9kzZo1z95Ta4499lje+973Di8waK2ZmJjgT//0T8myjFWrVnH11Vdz+PBhzj///OEeGsBb3/rW5+2o/t/Jsize8573sHv3bqSUbNmyBdM0+b3f+z0mJ0vg+f79+7n88svZtGnTMNE+cOAAO3bsGNb627bNhz/8Yfbv38+2bdt45StfWe4rjjTSSCONNNJI/+b1wjFtSpAL6JsFi3GHtlujmzXLK/texvzho4jYIbYEq2sO3libRAnSLOHp3hHOWH0MotDce/ggJ4wvQ1oK17WpuQ5JP0KiyPKUJEoYb40RxwW27XDJJZeic4VlO3SDgHqjTpxlKMBx3dKUqDLZMkyDPMuwByd/UgryTGFb1oDfVmA5ZWompSRNC+I4HoxH5kP+mRjAnx3bQZnlOKTveQDPplPP+fjZIgFNmWwZsvy6aVlkaTZI9eSg+EQNUzul1DDZMgbPB7B//wGmD03TW1xg/fr1wxRQDsY6hRDDHR+lFLbtlzt6g5PGkg1nDzlzZfqYD9+PEnZtkWXpcL9NSkmWpVRrVeIoxnUdomM2oMfG8Pc9zdzy5dx15508+uhjuK7LydtP4swzz+B73/senufzxBNPsGbNGg5NH+aOXbuYXDbFrjt3EcYxJ558GtMzMzzz1H46Cx1+OnsPh57Zx6qJMdrNOjNHDvLgT+/nyJEj9DsdijynUq2QZmVTpGHKstWxAIXB0YUOtl/j5a98NUEY0e/3WbFxE6Japd6dp7J2DUoX9Pt9oijGdSvUa3W0gG6/j85M7EYdXSiElEhpoNHYjs2K5VOkStLp9egHOb7n43il+Q77JYDcNC1My6ZAstgPSOKYRpYjpcFvXn45J734xdx99z187Stf5ZgNG1m2fDndXo+bvvlNZmZmec97/xML83P84Pvf56StJ7Nt28nMzy3ww9tuR0iDDRuO5brPfw7TNDnppJOwHLc0/gKu/4d/4J9/cDPnnHMOv/3bb2TV2mPIpCTNSl5dHIbMLCwQFgX9XHGk06MThOi8YKxeo7lsJVf+5z/jwDNP85Uv/Tc+97nP8tEgQOUZ3cUOGQbStPEqNeKsIJjvUEQhlZVTCC3oxwn9NMc0HSpunSQ7hOGAWffx6jWyKEUoSJOiZLMpyOP0Wbj2QIZhsm3btufd1mq1WL9+/c8dg5Z20ZZkmiannHLKzzyewcknn/y82zZs2MCGDRued5vv+5xzzjm/4Ej3i+W6LqeeeurzbjvuuOOG/33uuef+3HHgRS96EcDzWl3Xrl3L2rVr/8XPO9JII4000kgj/dvQC8a0lZttEsfykJZDLi0sUSHrzWPKjHplHMwqnYX9ZElA3TaYXuyx2m9QrTr4mNy572kmmybLay6PHp5l38IcclJQ5CmTzTY11+PoYodDM7PMz8+TxWFZIFLkZEWBbdnYpkUYRfSCABFo2q1mWSWfKzQGQsjhSZJllUbNtkuTZNlli5sq1JDp5rrukK22hAhYMkeGlKiiNHDCsn9mbLIsOVFaIwdjh8+9Yl82WDJM5vLBZzlI45ZeY57nw9TOMIxBoYXEssor8EG/z/T0NEEQUKlUmJqaotVq0u8F+H51+HhLqViWZSRxRKvVwrbLkhDTNOj1eliWjWmYJUJAGkMGXZ4Xw523QimSOMay7DLBUxrhOGAYPP7Qg/zzU0/jWA4vfenLWLt2HYemp0HAumPWc//9DzA+McHUipVU6w3GJya57fbbaY9PcskZZ3LitpPYt28fq5av5OD+/Uw0KnQ2n8B5Z5/J/Q/cy+OPPcJxm45n29Yt3HvfA5x97jms2refhU6PTccdx4MPPcS2k07igZ8+iGm7bDphM4eOzPDw43vwPY+169YialWKiUkqd/6I2eM3kyQRhiFpNtsIDJIsJ4wjHFNQqVZBCpACLUTZGykFRV4QBCFhnKMNA9erYNgWURgQdXsDaHO1HGdUisVeDykljfY4lVodpTWmbbNu3XpazTFuv/1HHJ6eptvtMH/0KHf++E4uuOhCXvbyVxD2ezz15JPs2rWLLVtOxHIdpmdmmF9c5FN/+Zc8/NBDGKbkxhtu4H951asAyT333MN3/+mfeNubXs/Lr3glTqVOkBQkRUY/DIijmIpjU2u20QgWFxeZPzpHpValPTGGY1pQFBy7fh0b161mZvoAd9x6C3Eclww226ZRaxHnBWmW0ekF+I7N1PImjuMQ5ookV6RKYFgWpmEQJDFuxaWX5aS9EFNaWFYJdxe2jRRlvT/62ebIf0/6RQ2Qo1bIkUYaaaSRRvr/j14gpk1TSJBaUtU+VbvJdKeHkQYs81OCzCXMCsg1/cSgkyrGtaQThVQsh87CAtaYiVuvs3y8weEkop/mTE0sx6t6VC2LMI65/9FHsQpBPKj61xo8v1JCcbMMlSuKvBzBG5uYIItjoiDGNA2kaZAkCc5gdFEpRZokw122JElwHGewy1bCrYWwhny1pc9pWqZOUkiUytFL6DX1LJftuSDtpY+SaVYMR6OKPMcctDUqpfBcd8hhW+K8LY01pmk6TNuWSk6KQpXstsGe3NKOzvz8PGNjYxw8eIiVK1bRbrdpNBq02i26i10My6Ber+H5Lv1+nyAImJiYKFsRiwLP94jC6HmvvSwmGYwIslRQkmMYkjiJOTozg9Hv88wzz3Da69/ICcefAELQaDZZfGaBvCiYmJjkpO3bmZpagV+psGrNGr76tRtJ0ow3vuEtrFy9EsMwmBwbQ+UFG9aupeo5OJaBaxtcOHHRMOVUhWbNmnX41SorVqwgCGOyPGfHueey0Olw6vaTOa9WxbQsmo0mSZIyPtbG9z2MvBy/6/W7RGlEtVop3+Mko9ebx3I86vUahi733XAsqq6L5xqkeTao4y8o8pxavYphO4RJwuLCImhFrVrHccokN+j3MAyTaqWCISVFnpHEMSIMWVxcwAB+cvddLCzM0Ww2qfo+utXEsC327H2Sxx5/AlTB0fl5tnkeSZZhWRavuOLlnHf+uaRJTNDr4LkuZ55xBq5TmqCfPvAAzWabYzedwN4nn6YQFpVGA43Er9aYGJ/EQDGtwNCCijQ4ZsWywUUDwVN7nyAOejTqdWbn5rjrR7tYu24d3p4nqIyPEzca9MOI+U4XIS2qtSqubQ7YgyW/MM0yGIDHM51TCEUcpyQ6wnMsDEviGgpBgdYKzzKJshQtn2tkRqZmpJFGGmmkkUb696EXiGkbFJEASRoRRz0aVQ+pJaKY48DhlPlIU7fAkR4Nt40sNGvrbSq+je9P0A9DPAo63ZDD/QU828ZQKWlm8vjBaRZn5kiylPFGi34SY2uBaVg4jksYx9iWjSlMDGEwc+QQK1Ysx3M9UlEasDiOkLI0biov97wYmLdOpzMsH1gybyXDqhyx0loPRyafO7poCpOCEgWQpSkSOSwgWWqnVEqBlMNSEcuyKJTGMMrq73JfagDb1hqxBNo2jDLlGxhFAcO0bmnPZWlk03Tsgbkqd9FmZmYQAg4ePFimgELg+T69fg8pBX7Fw3bsYf14HMfU63UEJUB8yVh6njfcBQKGRSWObZMMeGgPPPAAP733Xl4TBFxy8cXIs86i0+mQ5zlHZmZYvmIlpmFjGhYrVqykWquhlOa+++/nqaefZseOHRx7zDrSLCONQ2zLoj3eJs8KwiSjFwQsG29hGA6OaSOFIElTjDhBHD2KKyVGnjM/v0AchixH4Bw4gO06xElC68gMzVab6n0LWD+5myyOMR59BPeSX6deb5CmGWEQkCYJjUYdx/FI0oJedxGjyHDH2winHDGVA6aa49g0mg2CpCDs90niGNswqFXqKK3Ik4Q4inAdpzSFShEGAUmS4GrF7KFD/B8f/M+EpkkUR7xsx4s5a+MG7G4XN+xz0cnbufFrX+Xahx9GFwVjrSYXnXIK1SQlz/tsnhxn24opkjjisdtWU6tV2To1ia9ywqCPsTjPwpNPcc2ffIg8V7iey2+//rc586yzMUNJ2u0SRCHZkcOsch1WOzb1MELEEaooeHLXHVz3hc+DEARRQqM1xmsuvgTvhzspLBOFIgh6NGq1sk3UkPT6AYUt8J0apmlgGxJTaeYWF5lZ6IG0MZG4no80LITroFH0kxQLTRqkSGEg1HOPKr98l2ykkUYaaaSRRhrp34peIKZNIDVocgo7JUgPs7I2xeJ8H60cPMNk3bhL1g+JjYx+ntLrL9CUJmYm0I5BmCd4joMyNaurLebjEIFmsbNIkhXEcYbp2ERhVNbjI/Bcm7woKIpyTE1lOa5tU2/UCYMQU0iCfpdKrYZhWkihidIElCIIAprNJnqQYBWFGkxmCdK0TGMEgrwod7nKHTGJVs+2QwopUVmZvKBBo8mWxhkZgKIHgOBBuWY5Zqj0AIZcMqkMKaDQ2JaFZZZYAiEEURThOA55ltGo10mSFCEFAkGlWikbIw0T2zQIw2CYBmZZhirK4pJOt0uj2eTo7Cztdnvws2YcOXyE9lh7aMziKMYwTPSghKUoijLh0xpDyqHhzPOcKI4pioIf7tzJE3v28IqXv4zJA/tQ991LfMml9Po9du/eTZIknHb66WR5gWU72K4NSnFg3zMceuYZ1q1aycrJSYqwjzU9zZjUeK6HOnKIuYUO/SClNXsY+eD9JStNlqbJ0xo9PY145OHSrAKTecEyUb7nyDIh9LSmoTV5XtBvtQnOORfbcShO3Er4679JnKRkaYrjejTqDYoiIwwD5uYWaVUrNBtV6vUa0hDl+6lVabIVdHp9enGKaZo0qtVB2puSJQmmaTDZbiEFCBRhFFBzHSaadewVy2mh+egD91EArucy1lnA+s5/R2toq4K35AWvWFwgCkOklDSbTZq//95h2olgyAR838ICQgia//wDEAJTKX53YYHX9fowMz3kA479+T48zx/8Hpa/s6u0ZkunQ+s/vQfDKVEOErgwitg2Oztk9zVbLRofuBJ55AiJ6+HYFmOtBnkh6PZ6pGmOW/VxaxW0EDiWhWdnzHY7mIZFqgy0NpBaoooM168gbYFj2LTqdXpxgmWZHPkFJi3LMnbvfohbb72Vl7/85axbt44gCPjBD37A4cOH8TyPl73sZVSr1V94ZArDkHvuuYe77rqLt771rTQaDWZnZ7nllluYm5tjxYoVXHrppRiGwQ9/+EOeeOIJxsbG+I3f+A2eeeYZrr32WrIB09H3fa688krCMOSWW25h/fr1XHDBBWit2b17N7t27SLPc8477zy2bNnCU089xS233EKappx66qmcdtppLC4u8q1vfYsoijjjjDPYtm3brxyTVErxox/9iN27d9NsNrnsssvKcpvB/ZIk4eabb+bAgQO4rstLX/pSqtUqO3fuZM+ePRiGwW/+5m+Spimf+MQniKIIKKHsv//7v8+6dev+B471I4000kgjjTTS/xO9QEwbKKkwtEZHCZYpidMFirzLfJZjSUW7kDwd9JhP+lSLmDGjjWk57J1bxHAtljs+vSgh6AeMFwaKHClMEAZaCBq1KrJQxEVGxfWwkQRRv2yCtCxswyDQMUfmZsmVRhcFdb9KrVIdgKctijShXq0hZdmKmOf5gDWmyfOUfr9fJk5ColRRmi6lSNNsWM+fF2UUsJSi2bZTmjaDEi8lS9YaujR9plky2tI0xTDkYDdNIKRAaUjitGxkVApVKLIiHdT3m0ghsaSBkgZhP8B1XaIoLtObXOFYNkHSJ1Oaeq1BFMX4nk+apoPnM+j1S9jx4uLiEJJt2zZaC4pcYxoGju2RJAlaZ8MCk9IACoqsIBuMdZZtm2qYNhqWpFL1CKKAI60mzdtu45HvfIuHdj9E68gRXrFxI+M3f488z0n6AZbrYN93L5O7d/MbcUSWZox9+Xok4HcWkVHJmtMaPK1RQLxhI4FfQaCp+h6GZZacuHVriX/rt4YjpEs7d3pykmLr1mHZSpxmHDg0TZykrFi9hlxKOkGfTj/ASRIq1QqmlAT9oEwus4yVU+P4jo0lQRoChCpHYfUA+5AroiSlUq9RtSyyJKbIcnSeMdluoAFDaPrdDo5tU/Md3EF6G595OvzDf2OlKgBJrgrCKEYVBW7FI1eaLNeoJMFWBa1GHc+xhmlv2URa7teleY6vy3/DMFekShEP0sk8zanVa3iui5SSuW6XNEtpNWpUXRdr8HvoICi0JkhTEJIgTkgyhRCSIuhhuQ6BZaJdD+V4FNtOZUwa5IZgYXEBaXs0qxUwJN0wQAONahWhNYYQZHGEaZaJcFIoSHIKJ0coiVu10VFCzbKRQpEWOWpp3Hjg3+I45vDhw3z/+99nx44drFu3jrvvvptHH32Ud73rXXzoQx/CdV2uuOKK4bHouSao0+mwsLDAN77xDV73utfRaDS48cYbabfbvPa1r+Vtb3vbkMP2jW98gw9/+MN8/vOf5ytf+QrHHXcca9eu5eSTT2Zubo6bb76ZarXKo48+yiOPPEK/3+eCCy7g8OHDXH311VxzzTXkec6f/Mmf8PGPf5yrrrqKD3zgA4yNjfHe976Xj3/843zxi19k+/btbN++nQ996ENcffXVv7LW/7HHHuMf//Efufrqq7nxxhu57rrreMc73jH4W9HcdNNN7N69m/e///1cf/31fPrTn+bss8/mpptu4uqrr+a2227jmmuu4c1vfjPj4+OcccYZ9Ho9vv71r48YcCONNNJII430P0kvGNMGEo2FokqsGiRdRbPqQXoAlffoZzZZZlBzXaqWScP3iJKc8WoDoQSdfsp80CFPY5bVx5j0quQI8iLDdn1iBPMzRwmLlLqoEQQhOs9xHI80T9FS4jXrFEFANt8BIMlTkjhiatmysgyhKAajj8+2IZbV+gLHcXAcZ2BeBpX/eYZS5dnj0khkmY7xc/trhiyBvp7nlcmaVuRZTp7nOINafzlIrErTpEnS8iS8fJwy/TAHYGDbLrlZWZbhOA4LCwv4vk+73RqaOqUKwiCgUS8Nm5QSpRWVSmVYZiIQ9Pt9ms0mpmkyPz9PtVql0WgMzZdSP3OfQdW/aZokcYI9eP39fh8pJL7jo1TB+eefz8LCArOzsyyaJit2P8TW33svJwLu+vWI/fsJowghDRoDaPj+det5fPOJ5HnG5hOOp7J2bdnYctzxFGPtAVpBkKQ5RxcWWTRMrFqNdqOOV69QmAZaQ9Tvl6+3WiUKw/L9FaJkyaUJpllytRzPY8XqVQhEmZSiCQPN8vE2wrTI8ozeYp+iyBkfG6fiOViGgdADXh6aIi/3sTQawy4bP8fG2yRK4dgGKlH4vodlVpGyLPbwXAfbtnBdhzzPyfKMoN8vWXa/9mJyQ5JlJTNOAI5hYFoGQRASxCmO6+I7DtoQKEsiEZDnCMsizXPmFjsEUcxYu4UhDMIkpR/FLHT7eJ5PxffJpWQhTcmz8oJB1XdwK4MGUdMgHxi2XhDR6XaxHRfHr3Bg30H8SgXHswiUxjcdpuMIrQuqWlEMRnSbzQaFtMiygn6/S1ZkeM0aSmhqrougg+WYg6SqHC3WqqAYQLQXFiJM08avNQiiANdxfm6LrVarcemll/KlL31peNsZZ5wxbIA0DIN6vY5SiquuuopXvepVbN26dfi9U1NTXHLJJfz1X//18LZXv/rVGEY5Ku15Hr7v861vfYutW7dSq9U455xz+MQnPsHll1/O5s2bqVQqXH/99VxxxRVUKhV27NjB3r176ff7QFnnn+c5a9asGY5RP/TQQ8zMzHDsscdi2zbtdpuHH36YXbt28Tu/8zuMjY1RqVS47777fqlp01pz++23s3HjRlqtFmeffTYf/OAHectb3jI8dtx9992cdtppeJ7Haaedxsc//nFM02TdunXU63VOOukk/u7v/o6pqSne/e53U6vV+Pa3v81ll11GvV7/1Yf2kUYaaaSRRhrpX60XkGnTFOQEUQ8QCGGxkIBVOFSdOrMpuJUqSTfBFTZRXjDfWWSV26LTC5jLIqbarRLe6zsERc4jc4doeD4nTkzxVHce2fBY7y9jcW4BicCtVFGAkJKjR4+SqgLXdXFsB9MyyXVOrVGn1+tRr1aJ4oggDAYA6mcbGZdq8pc+p1mGacqhYTMGRipNU1ShBsUiAttyyNIyGcuLojyplwbChDxTGIY1NHeWZQ0LTZbGrRzHIY6TwQibwDRLBtqS4jguy0aUGjDU0iF2QCmF57l4vo/neWRZNkARlFwr0zTJ85x6vV62Uw4QB1prkiRhfn6eWq1KnpelJ3Eco9QSpNsemkU1+JrjOMMRSYBKpUJeZFQqFVauXEl27Eay37qcIgqxbAuO3UTgVZg+MotfrWNZNmkccdcdt5EmEbrIqF9yCbRbaETJj8vzcsTPthFpsCZPYwAAIABJREFUBo7DlOtQr1axbQMpAA15XrZ4Jkky/LmX8ATdbhfHcUjTtHzfbRtvqWBm8L6unBwnV5qj8wtEYUDN96nXxnBtG0MKDKlBC5RWZGlOODCFaIUQkGYJvW6XVCta7TGaFX8IIDdMiWNJXMcipTTESZLg+z71ZgMQJGlGnj/7OyCkJI5C8qRAIhhrNciKgn6vi9CKZRNtFBohBiO4WYpSBc1WA9OyCIOA2dmjmI7D1OQYvuejleLozAy2abJsrInvOkjK329EmfL2w4BcwdxCD8fz6IUx3Sij0WzhuDZSahYW+5iOTRymVGolgy1MUqq+g5kbdLs90lThey6GXaEwFUESU3eqtGtV+ouLmLaD69iYlovnOziOjRJgSAvPdeiFfXSWkoTRL1xj+9nxQc/zUErxt3/7t6RpyvHHHw+U1f21Wu2X3hegXq8zPT3NZz7zGVavXs3ExARHjx5l7dq1CCHwfZ9wMJparVY5evQoDz30EH/8x3/8Cx9vamqKJEnYs2cP9XqdIAhYuXIlvu+ze/dujjnmGBYWFoYAe8sqC46azSZHjhz5ZQdVtNbMzs4yNTVVjvwOxpnDMKTRaCCEYMuWLdx7771cfPHFHDx4EM/z2LJlC1//+teZm5tjenoawzCo1WrYtk2v12PXrl384R/+4ajBcqSRRhpppJH+J+lXmjYhhAv8EHAG3/9VrfVVQojPATuAzuBb36i1vl+U/xf/34FfB8LB7ff+qucpBpX/Y61xqnYF17BJTYj7JokuCOQCjp3TcF3iSBHP92gbNsicxaJLs1Kh0y8Tim6/y1RjjPFKFV8aGEVBxXHI44TpmSNMtFpIrZntLFD1fWzXxuxLVi1fXhZgHD5CXmRlIYJnkaNRuhieUC2VbyyxyJZOppaMimmaA1NXjjf2+30EYHheuROkFBYlLsB1HApTDRO3JSOYG6WZKK+GFyilcF2XLCtHEIsBqmBpXDEIQiyrRA6gByfziDLtG0C4tSowLJNqs0GapEghaTWbGEsFK6pslCyKglqtxuLiIr7vU6vVEEIMn6ccJTSIohjP84bjhWWaqFBKP4s1GBSimEP4dkqn06HZbJCmKUmaYhoGbrVCccIJFGmC5Xsow0LFCc1mgyQtmDt6lCJPyNKEKAg44bhNNBt18ixDC0GhNEEYoYGmaeGYFismJ5GSwW7YYBdLKeI4GbzfgiiKEQhsxyZJUizLHu5iObZNEieYlollGohBMmpIiRBQ8z1a9Rq2ZQ0eXyEKTZZmg51DXTYeJimu4yKlKA2PUqChWa/jWBZpv0eRCXRRYFgOmBaqKAiDEN/3sR0HYUiSNEWIcufQ87zyQkFRkCYxqALHtjFFaaqiICAMApZNjCOlAUqhSj46nufjuB7l+bZG5BYrJsfwq7WSDSjKQp2pdoNqxS/3KiVIJArICkWnF7DY7eBXakhpkeWKZrtNECXESUzaTxBaU7FdhC0xzTLti1WBm+doZQ53/HzfxTZM4igkyCO049JwK7RrFaYXFzClQZorZFagEGhpUKlWcSyTvNBULEES9MqRVvWrK//VAFj+nve8h29+85tce+21/MVf/AVvetObftVhanj/qakpPvCBD/DJT36SG264gUqlMkjZnx1DXUqybr75Zs4++2x83/+Fj7dq1SquuuoqbrnlFjqdDuPj42zatImPfexj3H777ezatWsIBV9K57UuL678rMn8WQkhfu61LaX1S19/5Stfybe//W1uuOEGdu7cycUXX8xFF100HJ184IEHBnD18ufZuXMnW7dupdls/over5FGGmmkkUYa6V+vf0nSlgAXaK37QggLuF0I8Z3B196ntf7qz3z/pcDGwccZwKcHn3+FRFnXbYLta9Kkz3xH0lkI8FyJUin9OCcPHdyWZG29Rd0x6BYJU1PjLHOaFFlKXOQ4hoWpYePkchqWzUJ3gVazRV1BMJayrFrFNU0aQYOK5xP1A9ZMTVGp+HS6PdyKR82rEPZ6NBp1MMtCjqrnYw12zJQqWx7jOKZa8dGaYdImBifmRZENk7KlRsUlM6MHBR26UM9/FwZlIEopiiGcOin/sUxz2C6p0SgNUpiYpkEcJ1iWPdiryvF9v6xOT1Oq1QppmmEYgjRLqdfrpGk6aLhUuI4/xBGUbLUU27aJogjLsoZmsdFo0G63nzcGuZTIlWZSDvb5nmXGLSEHljoklwwtQiANY7hLprQmCkM830MaBkorVFEQBX36vdK8NCeW8chDJvNRxPHHH4dWZYqXqwKkie04aKXJswxTSopCIZAoFFopkiwnywuEkEhhDBh3ztBcmZY5AH67ZaNnlqFVRpamJKIsfCmKvGSHWRa+55UjkEIgoOT95UVZyy8EWZ4jhFGapkEaqAqNZZq0Gk0SlaNUQV7kZbprmggh6YchlmWWhTlWOYKZpilhFFGt1obA83yQmEkBpuMgTUkYJaRxgmmaTI6PY0ij3KfUgn4vpFKpIs2y2AatMAyB67mDplEDgUYKhWsbuHYVEKRZhsrKceBcgxaS2flFfN8rG1XTEGnZ5XNnKZYpkcICrZFCUxQRrfEaSZYPSnqgyAuqvocWJovdPou9PgjNWLOOa5lkKuf/au9dgyW7rvu+39p7n2d339fMAAMSFERCFF+IQFGArFdSIRVJkGQJjMqlksssK4lUqkQW5bAcRVSkiiv5ZCau2AnLcUpF2pItlxEJphkU5CR8mGUaJVE0SZMQCAICFNAkQLzmcV/d57Uf+bB3Ny5AgARMYGYI7l9V13SfPn3v6dV7+p511lr/f6UNrzx9mnsf+CLDYEE7QjfiTIE97mjbNq5z56hnM+q64tkKP0/zN0xJh3OOt73tbRwfH6O13iRXb37zm7nqqque81vKe89tt93GjTfeyOte9zqOj485deoUN910E3/8x3+MtZb77ruPG2+8kbIsOX/+PJ/73Of4rd/6rU1VaiMIk1BKcdNNN3HNNdfw3ve+l1/91V+laRre8IY3cObMGd773vfyzne+k2uuuYbrr7+ehx56iNe97nWcO3eOG2644Wt/q4rwPd/zPdxxxx2M48gDDzywec0f/uEf8ta3vpW2bXn729/Oxz72Ma677jp+6qd+irIsueWWW/jUpz7FAw88wDve8Q4Ajo+Pueuuu/i1X/u1XGXLZDKZTOYS8nWTthDPLo7TwyLdvpaW9q3AP0qv+4SI7IjINSGER7/W71EofCh57PyKe/7sEV75ilfw6PIijQ6cmm0RZIcH959k0Iq6NMxqg2hovWK73WXyMG8qjC+QAHVVcmH/IqEsmG1tUSuDVwpzfISuCsR7FnXDvG2ZVRUH+wfo0tAuZoRCo33gmrNnKQrD6C3tYkapDMGHeFKOoa5r9KlT9ElNra4rfPJbiyeCLkrmp1m0YRho6iYmXKkKpXnKNLvvY+XKWpcSt/h6pdhI/mujOTo8jC2NzqFEUxQGa6P4wzAMJ5Qno8JkXdf0fR9FMVJyaYxGp8SkW/XUTYPRsV2triqqOsrNz2YzDo+OqOun5uqOj4+ZzWasVivKstgkoUppVqvV5or8WngD4rFHH67YZimwSf7W1bp1dUQQhqHn0a88wqydcd2111DVFaKEH/nhtxG8Z9Y0HCVxFSUe6576ffsX99leLHA+4CY2yXNZVTR1FZPRMnqhrSucTV3jgmO2mDOmltOiKHBpdjF4jwsgytAPPY0xjH1U51QI0zhitGG5WqW3EWjaeWxlTXYKZdlglGIKgQsXzjMFx/bVV1Ema4au6ylMQVmUtG2TVDY9y2VH07a0szlKa4ZuTOtCKIsCrYRhHBhHh+iCWVUxOUe37JAQYpUPxTg5WHZMLs7CmcJQNRVd31EYAy7gXGyJ3T84oqpqXCDaGnSrKAgzWrZ39tBlTUAz2RBN1atop4B3eB/QKjBaRzuvETtxeHTIJAY3TJwfB8q9Bdoo+q7j+HjJ7s4updFURvHo448yX8w5u3ea3aZmazZnNqvBFNRNS0AYXUANIwfLDl0WbNWGVd/H+cYTZbZxHPnIRz7MwcEBH/rQh5J5/C5/8Ad/wAMPPMCFCxd45zvfifeeD3zgA+zt7T0taTs8POTOO+/EWssdd9zBz/7sz7Kzs8Ptt9/OqVOnWCwW/MzP/AxlWfLQQw/xvve9j6OjI37xF38RgI985CP84A/+ILPZbP19yic/+Unuvvtupmni05/+NG95y1v4oz/6Iz760Y/yjne8gxtuuAER4e677+aDH/wgP/mTP8nNN9+MiPArv/Ir3HHHHdx1113ccsstvPa1r/1aX6sA3Hzzzdx///28//3v5+joiF/+5V/m8PCQ2267jZtvvhmlFL/3e7/HNE28613vYj6fY63l9ttv59FHH+Vd73oXe3t7AHz84x/nu77ruzaPM5lMJpPJXBrk5BXf59xJRAOfBr4D+HshhF9P7ZHfT6zEfRR4dwhhEJE7gb8VQrgrvfajwK+HED71XD//pptuCp/8xCf4k09/lrs+fx83fu8PUOua/a7jFXszji9c4OL+eewICscQNN/xHa/hzKktgrNMg6WqK2Z1yVHXIUUUNzBKqJTGhSjrXxlDa0pW00hvJ7baGf3QI0bYPzjg6jNXM/QjhYmVHjtZyrJg7AfKosQHQZKYiDGawhi8s4xTnDnSOiYtsUUxUFcV3aqjrMpNC2LT1HjvmSaLSGqFtNGTTVSU9z84OKJpapTWBGchxEoSSvDWoTUYrej6Icrsp3bEjUBJ12MKg9aGc08+yekzZ7B2QqkotmGdQ4mwXCXbAmLCuK7+FaYgEFiujmnblhCisEhdNTjn6bqexWLOMAybitvJypwxhr7vqOuG5XJJUepNYioiOOtQWgghzQwlAZDlcknbttTpfUzTmKon6zmqgLOOcZhS66dNyZVm1a0QNE3bMg4jRWFiG2pZMI4TomLlK3ifhF7CplI4DD3GFHRdt6lCOuc2FcYQQpJIh3PnztPO4mft0rWLuqqiRUSq2HgfZ+tOzjmuW1abqmDZDTy+f8j27jazumJcLvHB47ynbptYjRLN4eGSWWpPNMmTLfhoGdA0NWVhGIaO4CyiFaasCALWBfb3D7GT5eozZ9hqKwjwlcfOUVYV/dDjvCegmG21nDt/nqos2JkvkpKp5sKFi+zs7HB4eMw0Tezs7uLxOBdYHq+om4ZVFyt31lqU1jRKc9yvKJqKRdPSjxPL1ZKqKhltYPKBo26FDyOv2JrzqqvPsBonDlcjiCG4CTt0aKPZ3pqzKGsuHh3zh//6j3nkiUPq+Q6mjhcUmqrF4QhFwbL3FL7j3/3bT3LT69/Ea66/jt35jO1Fw6nd2WaGE54SDlpXmTeVX6Joz7ryu2ZdKV6vl3Vb4dp/8OT+3vtkGq831bt7772X66+/nqZpNj9vPVe6fr3WmnPnzjGfz2PFM1WwLly4QFmWzGazp1Xp1mtyPdv29Spe65bKdSv3eu513cbpnOP8+fOcPn36aZ0CTzzxBKdOndoo2IYQuO+++7j22mu/bltmJvNy5v3vfz+33norp0+fvtyHkslkXka85z3v4d3vfvenQwg3Pdvzz0uIJITggDeLyA7wz0XkBuA3gMeAEvht4NeB//H5HpiI/BLwSwDf9m3flk5/A6ujY9qiolCa3UIxHh3TW89sp+Li+ZH+YKLzxxzsX+QVZ08xukBQFucnht5hxxEVoNQGvIuzX97SzBoODg4IVYNPIiDj6LDWURcVZ89chbOWYC2jd3E+ScXEQiuNTpL1RinsaCkKzTD0m3mucRw37YDOxbknZ91TtgDi08ma26hAAuk1Nu0nOGJlTCmNd45YvIhteeh0MhnADgNVYfDB009xFqvve9q2xQWPkTinddXZqwgBJmupKo3Ho00SUTEGHwL4QGniCaAPnnGaNq2DFy/uc/r0Gba2trh48YCyKJnPZ2i9rvDF97NcLmmahr7vOT4+ftrJZ0xSJ6y1bG9vU5ZRqERSTKdxZBwGCmPoVyvKZNpdFCatP5/aHi1d1xE8aGU2yZApCtSgUaJTuyL4ZE6+WsVEUonCWYsPgVlbcXhwyHw+xzlHWVbUdRVjl9pP1wIuJ1tBnXM0TbOxTlA6Hv8YhEJHE/W6rlguJ7xz+PXrvAcRXIhroCxKzuyeAgQmzzR5TFUSlGe/G7mQ/MkKXTAphbMTw/KYcRw5vXcaUKyGgcOuw1lL2zZUZQlasVyu8CGws7uDmxxxmYWkaCpYGxPaQgRrY1yrstjM8D366KOYqmJrMafvOk6f2sM5x8HhIc4Hdra36VXHvG1o25phtBACJrU3V2WFVoZHnzxPUIrZbMZx3zNYx6qfQMeqelnW4KExBUeu42AVL1Sc3t3FTxbbjYzKcP7iPo899iSiZjgPOkBpSnCOtjKYqsCIUCnhwX6JSHKaRza3daJ1kue7ba0M+0yebds6WTv52me2L64vFJwUDAI4c+bMV/28Z6tmnUwcny+SKr0njw2eer/GGK6++uqnPaeU4uzZs1/1c97whje8oN+dyWQymUzmxeEFqUeGEPZF5GPALSGEv502DyLyD4H/Jj1+BHjViZddm7Y982f9NjHZ46abbgoIsTUMhXKeYezYn44wTtEGx/LwHGe39njkWDP1HefPPcHhwdmYPFQlYEFF0YugFEoEj0QZd2Xo+p6yrhm8p1AF3npQGq1L7GQZuo7gohCHMoZhHChNiXMW7yy6rikVlKagKgt88Chl0ErhPRtfs6KIqpHaGIY+zkdpbTYn/Osr/FGhcMKYIplyhzQP9gyLAB/bHgsdvbVIc1XOOUqjn2bWvT4RLMsyttslE+v11fVpspu2TRFP3TQ465j6Ee89860F0+gYR0vTthQmVgEJbMQvnHXRMytV2WKlaqCu603idlLpUimdvNxqpsmilGG1XIFAHG3T1JVBiVBVJc45QiCZnruU+AWsnWKypjVBCSbFVKV5PqV0tE1IMQtJrEVrvWlXLFJiWhWxerGuQKyTu6cEZNQmpgBFUWy869biH2UyCl/MZlzc32d3Z4dz586j9TZtO99UdiRV9Ujm3ohgnefcxQMm7zm9t0PR1nR9z6rvsd5TmZL5fE5TFQx9j58Gtmctxc42WmmOj5eb6uDu7i7DOHJx/5BpstRty2w+hxBYrQ5ZHVmas2dAFEor+mHAekdRlkgILI97irLAThYfYuWpMGajeNmtllHp08aLBiHlQsM4cu7CBRY72zg7Ubct+90qtvsi6LphnDyHq4FVPzB6l1oqA945jvqenVmDCYGxX7I9a9lZLAjAE+cv4KYJ2/fcd/c9jKsePWtxk2WUwKH3NEWFUSWdnSiKBjsMlFV5okqWVFcymUwmk8lkXgY8H/XIM8CUErYG+BHgPes5taQW+XbgnvSSO4BfEZHbiAIkB19vng0gSGBnZ4txecx4fEhnLahAVVVstSX9cMTh4ZLtnasZfMHBwT6fv/cLvPr61zCTmqapsM4TRLDTuD52dFVH024LSMArxWQddVETAGtH2qbC1PUmYbLOolU8ee+WK3a3t1keL/EC5cKwXC7RWlGnxEvreOVciaD0WkURjClj+2IILJcrFosFIcimpcq52CYZW6/Whtt207YFwmQdhUlVImJbZlkYemtZrnqqusYYzXK5RCm3MbeeUoKxPgEvTEHwULU13arDp+oVCJKqZquu37RdjcPIOEBTzwDFarkkBI/SCqVKqrICga7raNI83DpRG4ZhY6YdgmeanvKRG4focWeKAg8xuU42AqIUx0fHuODZ2tqKM4GprdJai9Ea66KpNMpz8WCfpmnRJkmha81kLcM4sLOzs1GBHMaRuo5tqVVZslwu4+I3sYWSEBO6cRpjVXKaGIaBsqw2/ntd36NTm9jxcknTtJuWTWMKfIDZYoEYzXLV4ZP4jBKFS6I1VRnn1UY/svKOer7gyE2ofmDoOtq65vRsC6M1hdEoBVYqpK1RooCAKEW9PcNtzVBKR7N2AW8U89kWNgjHyxXT0GPw7O1uo9Jams/nlE3N/sEBs7ZFUFTO0fUdxhScv3CIKipEGapKoZVmuTym63vqpqZoG5araMnQTwPtVmyNLIuCpil54vAAowx1W7O6uI8P4JOHoDEFo3V4PFVhuLA85hV7OzSFYe/ULis7Yb1FiaIuSkYfuOcL9/L4k4/HFtG6RNUVHk9TGcqi4OKyY76Y03UDY3fIMFjqJs2O8exy/ZlMJpPJZDLfjDyfSts1wO+muTYF/H4I4U4R+ZcpoRPgs8B/mfb/F0S5/weJkv/PS0dbgrC3twNuojTCYnePafCYKvDIE3/Odqu52DuaSpjPFhwul+wfXuRP776bq6+6ijOnzyBacbi/z872PFWoNAdyxDD1zExBqQ3LYUCUodRlUhW0TGND160YxpGiqlDes7U1p+tW2NHy8OFRFPmwlm7V0XcdZVGgVJyrKstyMwO3TrhCCBTqKXVE6+zGbHtdRbM2mlyLxOpNURYM44B3nrpu0izOhCkKgrMoBcE5EIUPMFhP29rYDmgtdproVquogNg8lYSG1J4XPOzv72/k77WOCoqiNVUVkxlTFGgVZeW1MgzD4xSmwBSGgEdrhZ0ON8fufeDcuXMYY2iahmEY6Lpuk8CdnB0bx3HTbqi0QozezPg45zi3f5GmrlEI58+fT7NEHiEwWUvdNsnTLsQkLHiOVkucdwhQlxVKwNmJx598nKEfUyXTw35MENeVwXU1bT3HVNU1h4dHm2Mty1iBdcEnFUiJap5lSVEUybOvI/hYsTz/yCO4VMGKM3sKUsICIFpRFgXH3QovsSq4PD7CjT21QFNV4D3d8hgJMckjEFsrUYiKypyiQIKPiWAQlMQkvQCmvudgueLc/gFNXbK7mLFaLum7Dms9jz3+JKYoccHT9QPL4xVKaaq6oiwrhjGqVK4TzbIsaNsG5x0XLl7EnnsCYwqaqmHVdShjsNPErGl59IknmVY9Kw9P7h/Q9SNKKyZro+eh80zJdH4US6U85588x2QKDqaOx48OaMuaWVHz+Fe+wr97+MuM00S9tWAMJapa4EzBbFbRmAIRTbXdQvAogdXBgNFC2zYgOWHLZDKZTCbz8uL5qEfeDXz3s2x/23PsH4C/9kIPRIC2rnnt9a/my19+iGu+/dUsJ8XCKK7emdEqjT08YhodiCBK4aYRO43ce889zOo5Fg/expNa57CTRbTGYaEfKZTGKwFdEHzABYuEkKo9Hq0NShtKFROdyUZPNFlX4Eiqh84hKs3O+IDWUbI+KvpptNEIEmeI1i2JBHyS91cim+QN1u13A6IkVcQCgagaGVKLl8JSSJxvct4zeYU3NVVZ46cBwYPEWTo/xbY8IYrp+RDSfZVinUQ5QsAUBZ2dNuqOKn6GFMbgrKOqqqSAKYzjEFvo9LrVUgGxXTMQRVTW8zNKnooJqYoYjbh9EjoI0ZtPKUL6N7YzKnAOo1MVLJlC+xCrqJ4AQeGIyZ7WhsnaWJkKxETJ2c28m1bRdywkQRCtYzulSQnjMAxoramqiikZha9tFySts7Xa5tpjzXufPvooClFWFZOdcCF6v+GjMuNJQQuUIigoRMUW0T4m+JUx1MZAcAxjhy4U1qc142LS5kM0SlMqesWZ4FKyIqnCGSuMTsBpzWAd1k6Y4KmMRqmoLtqPlpj1QVGajdJprPg66rZhmuxT61TF+UBR0e6gMjq1xSpENKIV02SZvEe0psQwEOicQyNYb5NSaiCgMEWZPhOHDo4v1hUzhKUfGLVQmSikcmF5TFVXbFctHkPnhWmcqEyNHx3DFNjd2sL7HiWwNWv44r2P8cqrr8ao2BK9tmLIZDKZTCaTeTnwgmbaXkoERWFK3vzdN3Lnhz7MqTNneO01VxNMx4Vjz/nB0GnFzsJRDoK1GmNqjHJUxuGd4CePE6EfHEZpTClMw4BRQFmgdZRpV+lKvFEmJmHWYUeHLjQSPD0++V8JwQUIT5lfr5OQcj2LJjGhqUyR/M2SoIeLLZIueLxjYzodE5aYTIDgUmKotAbxgEUrRwgjIBhd4cOEhAFChdYez4pZvcVgHWWwoIWAZwqC9UVsA/V+I8ixPnmVEFX+nIvzS4JQGI0bh6jgqONMmBCTFlWop8Q4gkQvM6MZ3IidJrTRmxmwaPocFfFEFNZHhbv1PNnx8RGz+TwqLEqsGCri3JkowXqPJ+BsVPkcpqjgWIigjcZZh1cKSYmE9wGXfr4xserpJosCJFU4A5DM7AgO7OSwk4ufjVrP6wlClNs3SfhkrfjY93GbEsU0xNbQIMlrLwTqpqYsC5yPSaeWKDDTdz1ujPN21lqKskCCIF4wVYUNHuscIWhGB54OXLyAIF7hUYiKib4NAqLRoulXPcE7KiM0haEQjZ0sEy76p6V1JGFi7FZRjn/WogoICKIMQSQl5BZP9KwzRmOMxo4DhdFM6SJFXddpjk8zjiN2sljv4meg0uwgmiloxAtHfR/Fezw4cQQVCAgoTaELSK4OAcPoPEeDx5QF6AKlAn6waF3Szndp2zlKNK5usauJoqwJKJxTFFXB4aonYCkbRXf+UVZPXuBNb/kegtZoEZLgaCaTyWQymczLgismaYsCB4rrrruOV569hj+///O85qyn60cO9x3N4lp0o7DmgFZ59hYdnZ2i/5gpUOUcXcUWL1NUDKsV7WzOiiiPHqsnQrOYb5IMO8W2Oq003WpFZQqCEkaJ7WcigiRxBqMUMlgKbbB2om0brLOxAmWnNBM1USZRB+sspSmprH2qRTK12YUgVGWJ1rLxASOEaLTte5RaJlVJjVIVVim8KyhYEIJn1UM7q2mdo9ADQ39EQDEvzmD9FstxlWS6k/JimpmTwEa+W5LKoiDMFwvGYaSp66dJij+t6qRkIw8+n89PfnKbGTV3QhlzLbgSjeGgrhtMagXVyVIhtvvFs2vRiim1j1ZlwfL4OFZMlMIa8L3RAAASCklEQVSYqIpoihLrYvVvTOqTktJCrRQSQCvBKBWTUx8Nuu044ZSjKqt4rMbQdR07u7toJXRdnFer6moj5V7XdWxPdQ5RinEYYsVSxwrcOI5szRdY51h1HVtbi5iAiqC2d5NYx8A4TWhjwHtKZTBlSW8dHs3k44dSz2tKEVpToNbOdsHhCUwOutXE4eERpSmYzRZUhSLYiVkVW0RdCIgxoA1BC13fURnDrKqZNQ2iNZMLDJNjuepxzlJs5i2j/QLeUiyiumDwAaV19FlLhtW62OOoH0EUw2Q3Yjvj6GLCJYr5zgIXYjJtVIAwEQS00bHCJhofhDEE/FRilSHM5/gw0feH7NSardmCq5oZVVEzGsPjY89V21t4KUCigTrB4wiMquD4YJ/H7vsCV53aY29nQWEkJqFaxTWRE7dMJpPJZDIvA66YpC3278VWwx/6ge/n92//Z3z2Cxf4zte/kbZeUWvD7lXX8fjjj3J+NVLOK8rpIm15NZoduglG5/BEJUebDJvLsmSyI7owuHFitligk3y71FFswTvP1mILN01UVc1yFYVGVGotbOuaYejRrSaEqPwoIuzvX6CsSuq23bTJAbTtjGEcacoaknl2bM1TG5GQ4JMP2DjGil7wGCOMg6Y0NdDhnacwLZY6VnMo0Eozm59GKQNhoCiP6HvB2zlNexU2TMymGmPKKLVvp03ys64YNk3DZKd4cp4qbCEEpjG2SdrSMo5jnJUqC6Ypbl/M51G1MVXxQiAKnSR/tvU8n/dRAVKpGGdvPaYoYguhc1jn4oyc99RVzdHxEfN2hkuvV1rRJsNpUVGmvmrbZCQelSmjF1uZYpdUNgE3TQBRTVMHpCjRszl2stRVzTjFauHW9mIjvV43UYkx+MCsaZ8272eKeDznz5+PpsPepzUQxViKEMVNVGqRFYSijMllaeKxKqORABICuijYUop+chwte+q2pSwNKngKia4OAqB8qiYKxgwUVUNV1tRVSVUqNDE5Dd5jnY1VSufwAnVZsLe1RVkYSh0rjgfHS5SO5tR2sjRNw/FqmZQ/K+w04lwUAnFhomlaSpLlhdaxkliYaC0xjAxjrBDbKjBZHxVVibYG2uhomyEa6x0uuFTBBaaJrbamH0bOzBacaRpEOZytMEozGqGtZ2yXCy5aS6uEgMZiogKpdSne4MXx4IOPUYyON/0Hb6QoKrQxFClpUypnbJlMJpPJZF4eXDlJG7GdSYlw5tQe/+lP/zR33HEnXed49etfx3LqaOYVr7zmKvrpgP1ji6izjJ0iiAFjmddRxp3ZLM5ZpZPwfuxwznF0eEhdVRACnbWUhaFtWpyLFZJ6d5eqLNket5imgaHv2d3eYZoGnB2ZbS2S19pEIDDf3kKIs1xVVaUEAra2FhwcHFJXNW3TRJn1KVaRZrOWbrWM1gTe44qCoiiY7EhZarzbRotG6QGlOsZxhfMFhBprA0oKjClwocOHgaKcU7dXE1zD6HpKNPO2RScVS++TSqRA8I521jJNUbRk1XUxoRRFVZccTpaqqigpqeuauqk3BtN931OWJVVV0XcDgZgQj+NImRQWj44ON5W8tWR+VVVIEIZxQKeKYz8O0dz7eElRFFxz9hp0YTg6PIzJr66pZnOKqkQbTcBjncdNjuVqRVvXzOqGqqw42N8nAHUThVtG5zBGo3WdZhSj5UBZlPT9sDExXxsIW2up63q9AmMlNMWtKItoYVAWzGazJKgRrRW8c9Hoexw3IjTTNEXfuxAwStEu5rikTJlG3VAitE1MQL0TrA3s7x8wTQ41b9CFZjV0CIqyMIiH7VMLtomtkATHfHsRDdWdYxwG9g+PmM9nbG3NsN5SVxVlUSDEZLbremZNgyoqhtGhZ0JVl9RzwzCMeC/U5Skm65imiYPDA4p6RkgXN8qiZBhH2kUbLSa8sKhniGi6oafWBZv0SAmrYUAXBSHNYCo0TV2Dd9EuoaooG8/OfM7ptqYtHS4Ezi07RMHObEFVtoTjY/wEwRjmZY1DUWtFoYRhdciX/uwejh47xw997w/QNguKIibSZWUoSp1mLjOZTCaTyWS++blikrY46xIQBUorzpw+zU/8+C18/K5/xcf+xZ/xba95Pf7661F6ZK4fww8ldXst84Wm746Y65L+qEMZwXvHfDHDjpZutaQsNUVZszNv6VYrQgg0VUFTt3RdTwiWxWLB8XJJWWkwRA82MQyMVLOKxreAp20qfCiYphFjaiBQiKGpm42ohSjhzN4expiYFJQFpomVI2MMQmA2m+GtTWIaGu8LtPI4WwAmJqIomrZgGg6pyh2QCu8FcOgigK7x0w7WljFZHUucmwg4vI/m2M7FGa6qqnDebRQcm7aJgikSxS7a2Yz51gI7TZvWwnUFTilFXdfRxyxZITjnaNuWrkvzY0mm35jon1bVNcvj41g5I1bs1qbelaswxrC7t0u36mIyNFlOnznN0eFRmqUaUEFia6OLlSF0gVGauqro+4GyLGProUDd1AQfqMuCJilnru0WIM69eR8TzUBsf23LduMxt55ZXFcVo49etCeYpom9vT0Oj442ZupOBGNiMreuyq1/1v7hwcZDzlsLEhgnS103sc2ymGiaEl0YVqsB8Y5TO9tYYqtlP/TM5y1V3aB0tBPolh1VWTBr50m11LFa9RA817ziLFVZUGihWM8YksRsRJimia1qC20qjlcds6bl4HCftinZns0Rpen7iRpBG0M7a5jP4/8Hax37B/soUzAONiqdikHpkr4fqWbbjHZkHCxtVTHaCVRBXRkET1tpdBHXUWUaQDEFQZcm2mXULUUZUOLYNgV1WbEwDQeTZfCOQsfP1009ChiWK774pS/z5Fce5szOFj/0F76P2XyOrjRVrWkrTV0WlEajda60ZTKZTCaTeXlwxSRtQFLrI53ka86cPcOP/NhP8YUHHuQzn/0k9/zpZ9Ao9nYF3e6wHO+l1AptPaVUWAKqUOwfXGR7e5uhH2PVKglclHUVKzl1lYybFcPQb/y0hnHctPStTZiHoWM2m9OtVvGEWGuMNoiE6MWVpPSDj55ra1XC2FpYEoJPs2xq46E2ThOlKbBJtVGI1ZlSaVwQhmmkKGMrpbcjwXZo8zBBQQgKvMRKnPb4UOJ9gfMT4HEuENaCJ0k9cRxH6qZmSglIVcYkT+mYcImP7wWBYRhoZ9Hrauh7vPeURax4TdOEEhVVLdOM4DiMqSXSE3ycmRuncSNiURbRoNzaCUQokz9bCGl2y4PWsUIZQmAcx9gmN42UZQkQK5shbF6nVKzi1VU0axat4hybqGTtHIVKpnGiKAoCMSYmmWuP4xDFZIoy/Z5YfXXOMVmLUpKOOz6OSWiVPOLYmJgn32/05v1Ho+5xmpiS2Ms0JQVF6ylNkdpoCwpToCTO+Fln0dowTAP90MdqZ1XiBKx1jGNcL6XRySR9pOv7VFkqUKmlMkqqkNoCw2Yuset6RBcUZc00uWR70FPo5KVHwBTRWLwbBibrKVMLsNaGCxf3QQnjGOcIC1PgrMc5T9XUHHcddVEgRAsMUxX4ZCaulMJ6h0KigInziFJYJYTJ8UhV0ZRCYeKcqQecCxx4z6qbqKSk8xbrJrrDQ9w4cmb3FG+54QZOXXWWoigpyoKq0cxqzawylKVJ7ZGX8tsrk8lkMplM5qVD1pWIy3oQIkfA/Zf7OL7FOA2cu9wH8S1GjvmlJ8f80pNjfunJMb/05JhfenLMLz055pee60IIZ57tiSul0nZ/COGmy30Q30qIyKdyzC8tOeaXnhzzS0+O+aUnx/zSk2N+6ckxv/TkmF9Z5AaiTCaTyWQymUwmk7mCyUlbJpPJZDKZTCaTyVzBXClJ229f7gP4FiTH/NKTY37pyTG/9OSYX3pyzC89OeaXnhzzS0+O+RXEFSFEkslkMplMJpPJZDKZZ+dKqbRlMplMJpPJZDKZTOZZuOxJm4jcIiL3i8iDIvLuy308LxdE5FUi8jERuVdEPi8ifz1t3xORD4vIA+nf3bRdROR/S5/D3SLylsv7Dr45EREtIv9WRO5Mj18tIn+S4vp/ikiZtlfp8YPp+W+/nMf9zYyI7IjI7SJyn4h8QUS+P6/zlxYReVf6XrlHRP6piNR5rb+4iMg/EJEnROSeE9te8LoWkZ9P+z8gIj9/Od7LNwvPEfP/OX233C0i/1xEdk489xsp5veLyI+d2J7Pa54nzxbzE8/9DREJInI6Pc7r/EXguWIuIu9Ma/3zIvI/ndie1/kVwmVN2kREA38P+HHgjcBfFpE3Xs5jehlhgb8RQngj8H3AX0uxfTfw0RDCa4GPpscQP4PXptsvAX//0h/yy4K/DnzhxOP3AH8nhPAdwEXgF9L2XwAupu1/J+2X+ffjfwX+nxDC64EbifHP6/wlQkReCfwqcFMI4QZAAz9HXusvNr8D3PKMbS9oXYvIHvA3gb8AfC/wN9eJXuZZ+R2+OuYfBm4IIXwX8GfAbwCkv6c/B7wpveZ/Txft8nnNC+N3+OqYIyKvAn4U+NKJzXmdvzj8Ds+IuYi8FbgVuDGE8Cbgb6fteZ1fQVzuStv3Ag+GEP6/EMII3EZcNJlvkBDCoyGEz6T7R8QT2VcS4/u7abffBd6e7t8K/KMQ+QSwIyLXXOLD/qZGRK4FfhJ4X3oswNuA29Muz4z3+nO4HfjhtH/mBSAi28B/BLwfIIQwhhD2yev8pcYAjYgYoAUeJa/1F5UQwseBC8/Y/ELX9Y8BHw4hXAghXCQmIF91gpyJPFvMQwgfCiHY9PATwLXp/q3AbSGEIYTwEPAg8Zwmn9e8AJ5jnUO8wPPfAieFF/I6fxF4jpj/V8DfCiEMaZ8n0va8zq8gLnfS9krgyyceP5y2ZV5EUjvSdwN/AlwdQng0PfUYcHW6nz+Lb5y/S/wj49PjU8D+iT/4J2O6iXd6/iDtn3lhvBp4EviHEttS3yciM/I6f8kIITxCvAr7JWKydgB8mrzWLwUvdF3n9f7i8l8A/3e6n2P+EiEitwKPhBA+94yncsxfOr4T+A9TC/u/EpGb0/Yc8yuIy520ZV5iRGQO/DPgvw4hHJ58LkTp0Cwf+iIgIn8ReCKE8OnLfSzfYhjgLcDfDyF8N7DkqZYxIK/zF5vUdnQrMWF+BTAjX9W+5OR1fWkRkd8kjh38k8t9LC9nRKQF/jvgv7/cx/IthgH2iOM0vwb8fu6IuPK43EnbI8CrTjy+Nm3LvAiISEFM2P5JCOEDafPj63aw9O+6BJ4/i2+MHwR+WkS+SGwTeBtx1montZDB02O6iXd6fhs4fykP+GXCw8DDIYQ/SY9vJyZxeZ2/dPwnwEMhhCdDCBPwAeL6z2v9peeFruu83l8EROQ/A/4i8FfCUz5JOeYvDdcTLwh9Lv09vRb4jIicJcf8peRh4AOp9fSTxI6h0+SYX1Fc7qTt3wCvlag6VhKHHe+4zMf0siBdIXk/8IUQwv9y4qk7gLWy0s8D/9eJ7X81qTN9H3Bwog0n83UIIfxGCOHaEMK3E9fxvwwh/BXgY8BfSrs9M97rz+Evpf3zVfMXSAjhMeDLIvK6tOmHgXvJ6/yl5EvA94lIm75n1jHPa/2l54Wu6/8X+FER2U0V0h9N2zLPExG5hdj2/tMhhNWJp+4Afk6iOuqrieIYnySf13xDhBD+NIRwVQjh29Pf04eBt6Tv+rzOXzo+CLwVQES+EyiBc+R1fmURQrisN+AniIpMfw785uU+npfLDfghYuvM3cBn0+0niLMkHwUeAD4C7KX9hagE9OfAnxKV4S77+/hmvAH/MXBnuv8a4hfcg8AfAFXaXqfHD6bnX3O5j/ub9Qa8GfhUWusfBHbzOn/JY/4/APcB9wD/GKjyWn/RY/xPiTODE/HE9Rf+fdY1cQ7rwXT7zy/3+7qSb88R8weJszvrv6P/x4n9fzPF/H7gx09sz+c130DMn/H8F4HT6X5e5y9RzIlJ2u+l7/TPAG87sX9e51fITVLgM5lMJpPJZDKZTCZzBXK52yMzmUwmk8lkMplMJvM1yElbJpPJZDKZTCaTyVzB5KQtk8lkMplMJpPJZK5gctKWyWQymUwmk8lkMlcwOWnLZDKZTCaTyWQymSuYnLRlMplMJpPJZDKZzBVMTtoymUwmk8lkMplM5gomJ22ZTCaTyWQymUwmcwXz/wPr8XKnzUn7T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81" y="2678386"/>
            <a:ext cx="8992922" cy="3590925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685800" y="990600"/>
            <a:ext cx="792475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 err="1"/>
              <a:t>PaddleOCR</a:t>
            </a:r>
            <a:r>
              <a:rPr lang="en-US" sz="1600" dirty="0"/>
              <a:t> also offers different models based on size.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Lightweight models – Models which take less memory and are faster but compromise on accuracy.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Server models (Heavyweight) – Models which take more memory but are more accurate but compromise on </a:t>
            </a:r>
            <a:r>
              <a:rPr lang="en-US" sz="1600" dirty="0" smtClean="0"/>
              <a:t>speed</a:t>
            </a:r>
          </a:p>
          <a:p>
            <a:r>
              <a:rPr lang="en-US" sz="1600" dirty="0" smtClean="0"/>
              <a:t>.</a:t>
            </a: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 err="1"/>
              <a:t>PaddleOCR</a:t>
            </a:r>
            <a:r>
              <a:rPr lang="en-US" sz="1600" dirty="0"/>
              <a:t> supports more than 80 languages (depending upon the OCR algorithm used)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7710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18"/>
          <p:cNvSpPr txBox="1">
            <a:spLocks noGrp="1"/>
          </p:cNvSpPr>
          <p:nvPr>
            <p:ph type="ftr" sz="quarter" idx="5"/>
          </p:nvPr>
        </p:nvSpPr>
        <p:spPr>
          <a:xfrm>
            <a:off x="152400" y="6549094"/>
            <a:ext cx="2141319" cy="1859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168">
              <a:lnSpc>
                <a:spcPts val="1338"/>
              </a:lnSpc>
            </a:pPr>
            <a:endParaRPr spc="-10" dirty="0"/>
          </a:p>
        </p:txBody>
      </p:sp>
      <p:sp>
        <p:nvSpPr>
          <p:cNvPr id="19" name="object 19"/>
          <p:cNvSpPr txBox="1"/>
          <p:nvPr/>
        </p:nvSpPr>
        <p:spPr>
          <a:xfrm>
            <a:off x="4207103" y="6642068"/>
            <a:ext cx="968905" cy="1667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168">
              <a:lnSpc>
                <a:spcPts val="1338"/>
              </a:lnSpc>
            </a:pPr>
            <a:r>
              <a:rPr lang="fr-FR" sz="1189" spc="-10" dirty="0">
                <a:solidFill>
                  <a:srgbClr val="FFFFFF"/>
                </a:solidFill>
                <a:latin typeface="LM Sans 8"/>
                <a:cs typeface="LM Sans 8"/>
              </a:rPr>
              <a:t>Stage ouvrier </a:t>
            </a:r>
            <a:endParaRPr sz="1189" dirty="0">
              <a:latin typeface="LM Sans 8"/>
              <a:cs typeface="LM Sans 8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xfrm>
            <a:off x="8420119" y="6642068"/>
            <a:ext cx="607780" cy="1667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5503">
              <a:lnSpc>
                <a:spcPts val="1338"/>
              </a:lnSpc>
            </a:pPr>
            <a:r>
              <a:rPr lang="fr-FR" spc="-10" dirty="0"/>
              <a:t>20</a:t>
            </a:r>
            <a:r>
              <a:rPr spc="-10" dirty="0"/>
              <a:t>/</a:t>
            </a:r>
            <a:r>
              <a:rPr spc="-139" dirty="0"/>
              <a:t> </a:t>
            </a:r>
            <a:r>
              <a:rPr lang="fr-FR" spc="-10" dirty="0" smtClean="0"/>
              <a:t>2</a:t>
            </a:r>
            <a:endParaRPr spc="-1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955" y="949828"/>
            <a:ext cx="2123464" cy="21234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3545" y="912644"/>
            <a:ext cx="2197832" cy="219783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19" y="3610026"/>
            <a:ext cx="2274599" cy="238884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732" y="3893721"/>
            <a:ext cx="1821459" cy="1821459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684353" y="3049855"/>
            <a:ext cx="2416029" cy="397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982" dirty="0" err="1"/>
              <a:t>Liveness</a:t>
            </a:r>
            <a:r>
              <a:rPr lang="fr-FR" sz="1982" dirty="0"/>
              <a:t> </a:t>
            </a:r>
            <a:r>
              <a:rPr lang="fr-FR" sz="1982" dirty="0" err="1"/>
              <a:t>detection</a:t>
            </a:r>
            <a:endParaRPr lang="fr-FR" sz="1982" dirty="0"/>
          </a:p>
        </p:txBody>
      </p:sp>
      <p:sp>
        <p:nvSpPr>
          <p:cNvPr id="23" name="ZoneTexte 22"/>
          <p:cNvSpPr txBox="1"/>
          <p:nvPr/>
        </p:nvSpPr>
        <p:spPr>
          <a:xfrm>
            <a:off x="6307980" y="3073292"/>
            <a:ext cx="2416029" cy="397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982" dirty="0"/>
              <a:t>Face </a:t>
            </a:r>
            <a:r>
              <a:rPr lang="fr-FR" sz="1982" dirty="0" err="1"/>
              <a:t>matching</a:t>
            </a:r>
            <a:endParaRPr lang="fr-FR" sz="1982" dirty="0"/>
          </a:p>
        </p:txBody>
      </p:sp>
      <p:sp>
        <p:nvSpPr>
          <p:cNvPr id="8" name="ZoneTexte 7"/>
          <p:cNvSpPr txBox="1"/>
          <p:nvPr/>
        </p:nvSpPr>
        <p:spPr>
          <a:xfrm>
            <a:off x="1363862" y="5722020"/>
            <a:ext cx="1057011" cy="427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80" dirty="0"/>
              <a:t>OCR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5464464" y="5637807"/>
            <a:ext cx="3563435" cy="763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80" dirty="0"/>
              <a:t>Voice identification and recognition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52400" y="258175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 smtClean="0"/>
              <a:t>Recap</a:t>
            </a:r>
            <a:endParaRPr lang="fr-FR" sz="3200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2552" y="28282"/>
            <a:ext cx="1066892" cy="10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54744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04800" y="228599"/>
            <a:ext cx="8072119" cy="877163"/>
          </a:xfrm>
        </p:spPr>
        <p:txBody>
          <a:bodyPr/>
          <a:lstStyle/>
          <a:p>
            <a:pPr lvl="0" algn="l" rtl="0"/>
            <a:r>
              <a:rPr lang="fr-FR" altLang="fr-FR" sz="2800" dirty="0" err="1">
                <a:solidFill>
                  <a:srgbClr val="222222"/>
                </a:solidFill>
                <a:latin typeface="Lato"/>
              </a:rPr>
              <a:t>What</a:t>
            </a:r>
            <a:r>
              <a:rPr lang="fr-FR" altLang="fr-FR" sz="280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sz="2800" dirty="0" err="1">
                <a:solidFill>
                  <a:srgbClr val="222222"/>
                </a:solidFill>
                <a:latin typeface="Lato"/>
              </a:rPr>
              <a:t>is</a:t>
            </a:r>
            <a:r>
              <a:rPr lang="fr-FR" altLang="fr-FR" sz="2800" dirty="0">
                <a:solidFill>
                  <a:srgbClr val="222222"/>
                </a:solidFill>
                <a:latin typeface="Lato"/>
              </a:rPr>
              <a:t> Optical </a:t>
            </a:r>
            <a:r>
              <a:rPr lang="fr-FR" altLang="fr-FR" sz="2800" dirty="0" err="1">
                <a:solidFill>
                  <a:srgbClr val="222222"/>
                </a:solidFill>
                <a:latin typeface="Lato"/>
              </a:rPr>
              <a:t>Character</a:t>
            </a:r>
            <a:r>
              <a:rPr lang="fr-FR" altLang="fr-FR" sz="2800" dirty="0">
                <a:solidFill>
                  <a:srgbClr val="222222"/>
                </a:solidFill>
                <a:latin typeface="Lato"/>
              </a:rPr>
              <a:t> Recognition (OCR)?</a:t>
            </a:r>
            <a:br>
              <a:rPr lang="fr-FR" altLang="fr-FR" sz="2800" dirty="0">
                <a:solidFill>
                  <a:srgbClr val="222222"/>
                </a:solidFill>
                <a:latin typeface="Lato"/>
              </a:rPr>
            </a:br>
            <a:endParaRPr lang="en-US" sz="28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4"/>
          </p:nvPr>
        </p:nvSpPr>
        <p:spPr>
          <a:xfrm>
            <a:off x="1295400" y="1295400"/>
            <a:ext cx="6400800" cy="4001095"/>
          </a:xfrm>
        </p:spPr>
        <p:txBody>
          <a:bodyPr/>
          <a:lstStyle/>
          <a:p>
            <a:pPr lvl="0" algn="l" rt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altLang="fr-FR" b="0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lvl="0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b="0" dirty="0" smtClean="0">
                <a:solidFill>
                  <a:srgbClr val="222222"/>
                </a:solidFill>
                <a:latin typeface="Arial" panose="020B0604020202020204" pitchFamily="34" charset="0"/>
              </a:rPr>
              <a:t>OCR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, or Optical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Character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Recognition,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is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a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process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of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recognizing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text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inside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images and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converting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it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into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an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electronic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form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.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These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images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could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be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of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handwritten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text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printed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text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like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documents,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receipts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name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cards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, etc., or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even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a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natural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scene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Arial" panose="020B0604020202020204" pitchFamily="34" charset="0"/>
              </a:rPr>
              <a:t>photograph</a:t>
            </a:r>
            <a:r>
              <a:rPr lang="fr-FR" altLang="fr-FR" b="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fr-FR" altLang="fr-FR" sz="8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b="0" dirty="0">
                <a:solidFill>
                  <a:srgbClr val="222222"/>
                </a:solidFill>
                <a:latin typeface="Lato"/>
              </a:rPr>
              <a:t>OCR has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two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parts to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it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. The first part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is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 </a:t>
            </a:r>
            <a:r>
              <a:rPr lang="fr-FR" altLang="fr-FR" dirty="0" err="1">
                <a:solidFill>
                  <a:srgbClr val="222222"/>
                </a:solidFill>
                <a:latin typeface="Lato"/>
              </a:rPr>
              <a:t>text</a:t>
            </a:r>
            <a:r>
              <a:rPr lang="fr-FR" altLang="fr-FR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dirty="0" err="1">
                <a:solidFill>
                  <a:srgbClr val="222222"/>
                </a:solidFill>
                <a:latin typeface="Lato"/>
              </a:rPr>
              <a:t>detection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 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where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the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textual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part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within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the image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is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determined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. This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localization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of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text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within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the image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is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important for the second part of OCR, </a:t>
            </a:r>
            <a:r>
              <a:rPr lang="fr-FR" altLang="fr-FR" dirty="0" err="1">
                <a:solidFill>
                  <a:srgbClr val="222222"/>
                </a:solidFill>
                <a:latin typeface="Lato"/>
              </a:rPr>
              <a:t>text</a:t>
            </a:r>
            <a:r>
              <a:rPr lang="fr-FR" altLang="fr-FR" dirty="0">
                <a:solidFill>
                  <a:srgbClr val="222222"/>
                </a:solidFill>
                <a:latin typeface="Lato"/>
              </a:rPr>
              <a:t> recognition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,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where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the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text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is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extracted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from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the image.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Using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these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techniques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together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is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how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you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can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extract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text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from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</a:t>
            </a:r>
            <a:r>
              <a:rPr lang="fr-FR" altLang="fr-FR" b="0" dirty="0" err="1">
                <a:solidFill>
                  <a:srgbClr val="222222"/>
                </a:solidFill>
                <a:latin typeface="Lato"/>
              </a:rPr>
              <a:t>any</a:t>
            </a:r>
            <a:r>
              <a:rPr lang="fr-FR" altLang="fr-FR" b="0" dirty="0">
                <a:solidFill>
                  <a:srgbClr val="222222"/>
                </a:solidFill>
                <a:latin typeface="Lato"/>
              </a:rPr>
              <a:t> image.</a:t>
            </a:r>
            <a:endParaRPr lang="fr-FR" altLang="fr-FR" sz="2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67017"/>
            <a:ext cx="184731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3542" y="0"/>
            <a:ext cx="1066892" cy="10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4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40868"/>
            <a:ext cx="47218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5940" y="1115107"/>
            <a:ext cx="8455660" cy="4947507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355600" indent="-343535">
              <a:spcBef>
                <a:spcPts val="819"/>
              </a:spcBef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2800" b="1" spc="-5" dirty="0" err="1" smtClean="0">
                <a:solidFill>
                  <a:srgbClr val="375F92"/>
                </a:solidFill>
                <a:latin typeface="Palladio Uralic"/>
                <a:cs typeface="Georgia"/>
              </a:rPr>
              <a:t>Approach</a:t>
            </a: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Georgia"/>
              </a:rPr>
              <a:t> 1 </a:t>
            </a:r>
            <a:r>
              <a:rPr lang="en-US" dirty="0"/>
              <a:t>Text Recognition with Tesseract </a:t>
            </a:r>
            <a:r>
              <a:rPr lang="en-US" dirty="0" smtClean="0"/>
              <a:t>OCR</a:t>
            </a:r>
            <a:endParaRPr lang="en-US" sz="2000" spc="10" dirty="0" smtClean="0">
              <a:solidFill>
                <a:prstClr val="black"/>
              </a:solidFill>
              <a:latin typeface="Georgia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r>
              <a:rPr lang="en-US" dirty="0">
                <a:hlinkClick r:id="rId3"/>
              </a:rPr>
              <a:t>Tesseract</a:t>
            </a:r>
            <a:r>
              <a:rPr lang="en-US" dirty="0"/>
              <a:t> is an open-source OCR engine originally developed as proprietary software by HP (Hewlett-Packard</a:t>
            </a:r>
            <a:r>
              <a:rPr lang="en-US" dirty="0" smtClean="0"/>
              <a:t>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  <a:p>
            <a:pPr marL="355600" indent="-343535"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r>
              <a:rPr kumimoji="0" lang="fr-FR" sz="2800" b="1" i="0" u="none" strike="noStrike" kern="1200" cap="none" spc="-5" normalizeH="0" baseline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Approach</a:t>
            </a:r>
            <a:r>
              <a:rPr kumimoji="0" lang="fr-FR" sz="2800" b="1" i="0" u="none" strike="noStrike" kern="1200" cap="none" spc="-5" normalizeH="0" baseline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 2  </a:t>
            </a:r>
            <a:r>
              <a:rPr lang="en-US" sz="2800" dirty="0"/>
              <a:t>Text Recognition </a:t>
            </a:r>
            <a:r>
              <a:rPr lang="en-US" sz="2800" dirty="0" smtClean="0"/>
              <a:t>with </a:t>
            </a:r>
            <a:r>
              <a:rPr lang="en-US" sz="2800" dirty="0" err="1" smtClean="0"/>
              <a:t>EasyOCR</a:t>
            </a:r>
            <a:endParaRPr kumimoji="0" lang="fr-FR" sz="2800" b="1" i="0" u="none" strike="noStrike" kern="1200" cap="none" spc="-5" normalizeH="0" baseline="0" noProof="0" dirty="0" smtClean="0">
              <a:ln>
                <a:noFill/>
              </a:ln>
              <a:solidFill>
                <a:srgbClr val="375F92"/>
              </a:solidFill>
              <a:effectLst/>
              <a:uLnTx/>
              <a:uFillTx/>
              <a:latin typeface="Palladio Uralic"/>
              <a:ea typeface="+mn-ea"/>
              <a:cs typeface="Palladio Uralic"/>
            </a:endParaRPr>
          </a:p>
          <a:p>
            <a:pPr marL="12065" lvl="0">
              <a:tabLst>
                <a:tab pos="355600" algn="l"/>
                <a:tab pos="356235" algn="l"/>
              </a:tabLst>
              <a:defRPr/>
            </a:pPr>
            <a:r>
              <a:rPr lang="en-US" dirty="0"/>
              <a:t>The </a:t>
            </a:r>
            <a:r>
              <a:rPr lang="en-US" b="1" dirty="0" err="1">
                <a:hlinkClick r:id="rId4"/>
              </a:rPr>
              <a:t>EasyOCR</a:t>
            </a:r>
            <a:r>
              <a:rPr lang="en-US" b="1" dirty="0">
                <a:hlinkClick r:id="rId4"/>
              </a:rPr>
              <a:t> package</a:t>
            </a:r>
            <a:r>
              <a:rPr lang="en-US" dirty="0"/>
              <a:t> is created and maintained by </a:t>
            </a:r>
            <a:r>
              <a:rPr lang="en-US" b="1" dirty="0" err="1">
                <a:hlinkClick r:id="rId5"/>
              </a:rPr>
              <a:t>Jaided</a:t>
            </a:r>
            <a:r>
              <a:rPr lang="en-US" b="1" dirty="0">
                <a:hlinkClick r:id="rId5"/>
              </a:rPr>
              <a:t> AI</a:t>
            </a:r>
            <a:r>
              <a:rPr lang="en-US" dirty="0"/>
              <a:t>, a company that specializes in Optical Character Recognition services.</a:t>
            </a:r>
            <a:endParaRPr kumimoji="0" lang="fr-FR" sz="2800" b="1" i="0" u="none" strike="noStrike" kern="1200" cap="none" spc="-5" normalizeH="0" baseline="0" noProof="0" dirty="0" smtClean="0">
              <a:ln>
                <a:noFill/>
              </a:ln>
              <a:solidFill>
                <a:srgbClr val="375F92"/>
              </a:solidFill>
              <a:effectLst/>
              <a:uLnTx/>
              <a:uFillTx/>
              <a:latin typeface="Palladio Uralic"/>
              <a:ea typeface="+mn-ea"/>
              <a:cs typeface="Palladio Uralic"/>
            </a:endParaRPr>
          </a:p>
          <a:p>
            <a:pPr marL="12065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>
                <a:tab pos="355600" algn="l"/>
                <a:tab pos="356235" algn="l"/>
              </a:tabLst>
              <a:defRPr/>
            </a:pPr>
            <a:endParaRPr kumimoji="0" lang="fr-FR" sz="2800" b="1" i="0" u="none" strike="noStrike" kern="1200" cap="none" spc="-5" normalizeH="0" baseline="0" noProof="0" dirty="0" smtClean="0">
              <a:ln>
                <a:noFill/>
              </a:ln>
              <a:solidFill>
                <a:srgbClr val="375F92"/>
              </a:solidFill>
              <a:effectLst/>
              <a:uLnTx/>
              <a:uFillTx/>
              <a:latin typeface="Palladio Uralic"/>
              <a:ea typeface="+mn-ea"/>
              <a:cs typeface="Palladio Uralic"/>
            </a:endParaRPr>
          </a:p>
          <a:p>
            <a:pPr marL="355600" indent="-343535"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28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Approach</a:t>
            </a: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3 </a:t>
            </a:r>
            <a:r>
              <a:rPr lang="en-US" sz="2800" dirty="0" smtClean="0"/>
              <a:t>Text </a:t>
            </a:r>
            <a:r>
              <a:rPr lang="en-US" sz="2800" dirty="0"/>
              <a:t>Recognition with </a:t>
            </a:r>
            <a:r>
              <a:rPr lang="en-US" sz="2800" dirty="0" err="1" smtClean="0"/>
              <a:t>PaddleOCR</a:t>
            </a:r>
            <a:r>
              <a:rPr lang="en-US" sz="2800" dirty="0" smtClean="0"/>
              <a:t>  (</a:t>
            </a:r>
            <a:r>
              <a:rPr lang="en-US" sz="2800" b="1" dirty="0" smtClean="0"/>
              <a:t>deep learning package )</a:t>
            </a:r>
            <a:endParaRPr lang="en-US" sz="2800" dirty="0" smtClean="0"/>
          </a:p>
          <a:p>
            <a:pPr marL="355600" indent="-343535"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endParaRPr lang="en-US" sz="2800" dirty="0"/>
          </a:p>
          <a:p>
            <a:pPr marL="354965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2400" dirty="0" smtClean="0">
                <a:solidFill>
                  <a:prstClr val="black"/>
                </a:solidFill>
                <a:latin typeface="Palladio Uralic"/>
                <a:cs typeface="Palladio Uralic"/>
              </a:rPr>
              <a:t>For </a:t>
            </a:r>
            <a:r>
              <a:rPr lang="fr-FR" sz="2400" dirty="0" err="1" smtClean="0">
                <a:solidFill>
                  <a:prstClr val="black"/>
                </a:solidFill>
                <a:latin typeface="Palladio Uralic"/>
                <a:cs typeface="Palladio Uralic"/>
              </a:rPr>
              <a:t>each</a:t>
            </a:r>
            <a:r>
              <a:rPr lang="fr-FR" sz="2400" dirty="0" smtClean="0">
                <a:solidFill>
                  <a:prstClr val="black"/>
                </a:solidFill>
                <a:latin typeface="Palladio Uralic"/>
                <a:cs typeface="Palladio Uralic"/>
              </a:rPr>
              <a:t> </a:t>
            </a:r>
            <a:r>
              <a:rPr lang="fr-FR" sz="2400" dirty="0" err="1" smtClean="0">
                <a:solidFill>
                  <a:prstClr val="black"/>
                </a:solidFill>
                <a:latin typeface="Palladio Uralic"/>
                <a:cs typeface="Palladio Uralic"/>
              </a:rPr>
              <a:t>approach</a:t>
            </a:r>
            <a:r>
              <a:rPr lang="fr-FR" sz="2400" dirty="0" smtClean="0">
                <a:solidFill>
                  <a:prstClr val="black"/>
                </a:solidFill>
                <a:latin typeface="Palladio Uralic"/>
                <a:cs typeface="Palladio Uralic"/>
              </a:rPr>
              <a:t> </a:t>
            </a:r>
            <a:r>
              <a:rPr lang="fr-FR" sz="2400" dirty="0" err="1" smtClean="0">
                <a:solidFill>
                  <a:prstClr val="black"/>
                </a:solidFill>
                <a:latin typeface="Palladio Uralic"/>
                <a:cs typeface="Palladio Uralic"/>
              </a:rPr>
              <a:t>we</a:t>
            </a:r>
            <a:r>
              <a:rPr lang="fr-FR" sz="2400" dirty="0" smtClean="0">
                <a:solidFill>
                  <a:prstClr val="black"/>
                </a:solidFill>
                <a:latin typeface="Palladio Uralic"/>
                <a:cs typeface="Palladio Uralic"/>
              </a:rPr>
              <a:t> </a:t>
            </a:r>
            <a:r>
              <a:rPr lang="fr-FR" sz="2400" dirty="0" err="1" smtClean="0">
                <a:solidFill>
                  <a:prstClr val="black"/>
                </a:solidFill>
                <a:latin typeface="Palladio Uralic"/>
                <a:cs typeface="Palladio Uralic"/>
              </a:rPr>
              <a:t>work</a:t>
            </a:r>
            <a:r>
              <a:rPr lang="fr-FR" sz="2400" dirty="0" smtClean="0">
                <a:solidFill>
                  <a:prstClr val="black"/>
                </a:solidFill>
                <a:latin typeface="Palladio Uralic"/>
                <a:cs typeface="Palladio Uralic"/>
              </a:rPr>
              <a:t> on 3 </a:t>
            </a:r>
            <a:r>
              <a:rPr lang="fr-FR" sz="2400" dirty="0" err="1" smtClean="0">
                <a:solidFill>
                  <a:prstClr val="black"/>
                </a:solidFill>
                <a:latin typeface="Palladio Uralic"/>
                <a:cs typeface="Palladio Uralic"/>
              </a:rPr>
              <a:t>different</a:t>
            </a:r>
            <a:r>
              <a:rPr lang="fr-FR" sz="2400" dirty="0" smtClean="0">
                <a:solidFill>
                  <a:prstClr val="black"/>
                </a:solidFill>
                <a:latin typeface="Palladio Uralic"/>
                <a:cs typeface="Palladio Uralic"/>
              </a:rPr>
              <a:t> </a:t>
            </a:r>
            <a:r>
              <a:rPr lang="fr-FR" sz="2400" dirty="0" err="1" smtClean="0">
                <a:solidFill>
                  <a:prstClr val="black"/>
                </a:solidFill>
                <a:latin typeface="Palladio Uralic"/>
                <a:cs typeface="Palladio Uralic"/>
              </a:rPr>
              <a:t>card</a:t>
            </a:r>
            <a:r>
              <a:rPr lang="fr-FR" sz="2400" dirty="0" smtClean="0">
                <a:solidFill>
                  <a:prstClr val="black"/>
                </a:solidFill>
                <a:latin typeface="Palladio Uralic"/>
                <a:cs typeface="Palladio Uralic"/>
              </a:rPr>
              <a:t> ID  (</a:t>
            </a:r>
            <a:r>
              <a:rPr lang="fr-FR" sz="2400" dirty="0" err="1" smtClean="0">
                <a:solidFill>
                  <a:prstClr val="black"/>
                </a:solidFill>
                <a:latin typeface="Palladio Uralic"/>
                <a:cs typeface="Palladio Uralic"/>
              </a:rPr>
              <a:t>eng</a:t>
            </a:r>
            <a:r>
              <a:rPr lang="fr-FR" sz="2400" dirty="0" smtClean="0">
                <a:solidFill>
                  <a:prstClr val="black"/>
                </a:solidFill>
                <a:latin typeface="Palladio Uralic"/>
                <a:cs typeface="Palladio Uralic"/>
              </a:rPr>
              <a:t> – </a:t>
            </a:r>
            <a:r>
              <a:rPr lang="fr-FR" sz="2400" dirty="0" err="1" smtClean="0">
                <a:solidFill>
                  <a:prstClr val="black"/>
                </a:solidFill>
                <a:latin typeface="Palladio Uralic"/>
                <a:cs typeface="Palladio Uralic"/>
              </a:rPr>
              <a:t>fr</a:t>
            </a:r>
            <a:r>
              <a:rPr lang="fr-FR" sz="2400" dirty="0" smtClean="0">
                <a:solidFill>
                  <a:prstClr val="black"/>
                </a:solidFill>
                <a:latin typeface="Palladio Uralic"/>
                <a:cs typeface="Palladio Uralic"/>
              </a:rPr>
              <a:t> – ara)</a:t>
            </a: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alladio Uralic"/>
              <a:cs typeface="Palladio Uralic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50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40868"/>
            <a:ext cx="52552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8249" y="1126653"/>
            <a:ext cx="6995160" cy="4547398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355600" marR="0" lvl="0" indent="-343535" algn="l" defTabSz="914400" rtl="0" eaLnBrk="1" fontAlgn="auto" latinLnBrk="0" hangingPunct="1">
              <a:lnSpc>
                <a:spcPct val="100000"/>
              </a:lnSpc>
              <a:spcBef>
                <a:spcPts val="819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Install </a:t>
            </a:r>
            <a:r>
              <a:rPr kumimoji="0" lang="fr-FR" sz="2800" b="1" i="0" u="none" strike="noStrike" kern="1200" cap="none" spc="-5" normalizeH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libraries</a:t>
            </a: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  </a:t>
            </a:r>
          </a:p>
          <a:p>
            <a:pPr marL="297815" lvl="0" indent="-28575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1400" spc="-5" dirty="0">
                <a:latin typeface="Palladio Uralic"/>
                <a:cs typeface="Palladio Uralic"/>
              </a:rPr>
              <a:t>import cv2</a:t>
            </a:r>
          </a:p>
          <a:p>
            <a:pPr marL="297815" lvl="0" indent="-28575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1400" spc="-5" dirty="0">
                <a:latin typeface="Palladio Uralic"/>
                <a:cs typeface="Palladio Uralic"/>
              </a:rPr>
              <a:t>import </a:t>
            </a:r>
            <a:r>
              <a:rPr lang="fr-FR" sz="1400" spc="-5" dirty="0" err="1">
                <a:latin typeface="Palladio Uralic"/>
                <a:cs typeface="Palladio Uralic"/>
              </a:rPr>
              <a:t>numpy</a:t>
            </a:r>
            <a:r>
              <a:rPr lang="fr-FR" sz="1400" spc="-5" dirty="0">
                <a:latin typeface="Palladio Uralic"/>
                <a:cs typeface="Palladio Uralic"/>
              </a:rPr>
              <a:t> as </a:t>
            </a:r>
            <a:r>
              <a:rPr lang="fr-FR" sz="1400" spc="-5" dirty="0" err="1">
                <a:latin typeface="Palladio Uralic"/>
                <a:cs typeface="Palladio Uralic"/>
              </a:rPr>
              <a:t>np</a:t>
            </a:r>
            <a:endParaRPr lang="fr-FR" sz="1400" spc="-5" dirty="0">
              <a:latin typeface="Palladio Uralic"/>
              <a:cs typeface="Palladio Uralic"/>
            </a:endParaRPr>
          </a:p>
          <a:p>
            <a:pPr marL="297815" lvl="0" indent="-28575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1400" spc="-5" dirty="0">
                <a:latin typeface="Palladio Uralic"/>
                <a:cs typeface="Palladio Uralic"/>
              </a:rPr>
              <a:t>import </a:t>
            </a:r>
            <a:r>
              <a:rPr lang="fr-FR" sz="1400" spc="-5" dirty="0" err="1">
                <a:latin typeface="Palladio Uralic"/>
                <a:cs typeface="Palladio Uralic"/>
              </a:rPr>
              <a:t>pytesseract</a:t>
            </a:r>
            <a:endParaRPr lang="fr-FR" sz="1400" spc="-5" dirty="0">
              <a:latin typeface="Palladio Uralic"/>
              <a:cs typeface="Palladio Uralic"/>
            </a:endParaRPr>
          </a:p>
          <a:p>
            <a:pPr marL="297815" lvl="0" indent="-28575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1400" spc="-5" dirty="0">
                <a:latin typeface="Palladio Uralic"/>
                <a:cs typeface="Palladio Uralic"/>
              </a:rPr>
              <a:t>import </a:t>
            </a:r>
            <a:r>
              <a:rPr lang="fr-FR" sz="1400" spc="-5" dirty="0" err="1">
                <a:latin typeface="Palladio Uralic"/>
                <a:cs typeface="Palladio Uralic"/>
              </a:rPr>
              <a:t>matplotlib.pyplot</a:t>
            </a:r>
            <a:r>
              <a:rPr lang="fr-FR" sz="1400" spc="-5" dirty="0">
                <a:latin typeface="Palladio Uralic"/>
                <a:cs typeface="Palladio Uralic"/>
              </a:rPr>
              <a:t> as </a:t>
            </a:r>
            <a:r>
              <a:rPr lang="fr-FR" sz="1400" spc="-5" dirty="0" err="1">
                <a:latin typeface="Palladio Uralic"/>
                <a:cs typeface="Palladio Uralic"/>
              </a:rPr>
              <a:t>plt</a:t>
            </a:r>
            <a:endParaRPr lang="fr-FR" sz="1400" spc="-5" dirty="0">
              <a:latin typeface="Palladio Uralic"/>
              <a:cs typeface="Palladio Uralic"/>
            </a:endParaRPr>
          </a:p>
          <a:p>
            <a:pPr marL="297815" lvl="0" indent="-28575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1400" spc="-5" dirty="0">
                <a:latin typeface="Palladio Uralic"/>
                <a:cs typeface="Palladio Uralic"/>
              </a:rPr>
              <a:t>import pandas as </a:t>
            </a:r>
            <a:r>
              <a:rPr lang="fr-FR" sz="1400" spc="-5" dirty="0" err="1">
                <a:latin typeface="Palladio Uralic"/>
                <a:cs typeface="Palladio Uralic"/>
              </a:rPr>
              <a:t>pd</a:t>
            </a:r>
            <a:endParaRPr lang="fr-FR" sz="1400" spc="-5" dirty="0">
              <a:latin typeface="Palladio Uralic"/>
              <a:cs typeface="Palladio Uralic"/>
            </a:endParaRPr>
          </a:p>
          <a:p>
            <a:pPr marL="297815" lvl="0" indent="-28575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1400" spc="-5" dirty="0" err="1">
                <a:latin typeface="Palladio Uralic"/>
                <a:cs typeface="Palladio Uralic"/>
              </a:rPr>
              <a:t>from</a:t>
            </a:r>
            <a:r>
              <a:rPr lang="fr-FR" sz="1400" spc="-5" dirty="0">
                <a:latin typeface="Palladio Uralic"/>
                <a:cs typeface="Palladio Uralic"/>
              </a:rPr>
              <a:t> PIL import </a:t>
            </a:r>
            <a:r>
              <a:rPr lang="fr-FR" sz="1400" spc="-5" dirty="0" smtClean="0">
                <a:latin typeface="Palladio Uralic"/>
                <a:cs typeface="Palladio Uralic"/>
              </a:rPr>
              <a:t>Image </a:t>
            </a:r>
          </a:p>
          <a:p>
            <a:pPr marL="297815" lvl="0" indent="-28575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354965" lvl="0" indent="-3429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Display Image and </a:t>
            </a:r>
            <a:r>
              <a:rPr lang="fr-FR" sz="28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convert</a:t>
            </a: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  <a:r>
              <a:rPr lang="fr-FR" sz="2800" b="1" spc="-5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it</a:t>
            </a: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to gray 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en-US" sz="2000" spc="1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40" y="4876800"/>
            <a:ext cx="5006774" cy="9906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4406548"/>
            <a:ext cx="2400300" cy="146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92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40868"/>
            <a:ext cx="52552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8249" y="1126653"/>
            <a:ext cx="6995160" cy="412677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355600" marR="0" lvl="0" indent="-343535" algn="l" defTabSz="914400" rtl="0" eaLnBrk="1" fontAlgn="auto" latinLnBrk="0" hangingPunct="1">
              <a:lnSpc>
                <a:spcPct val="100000"/>
              </a:lnSpc>
              <a:spcBef>
                <a:spcPts val="819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r>
              <a:rPr kumimoji="0" lang="fr-FR" sz="2800" b="1" i="0" u="none" strike="noStrike" kern="1200" cap="none" spc="-5" normalizeH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Extracting</a:t>
            </a: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 Data and </a:t>
            </a:r>
            <a:r>
              <a:rPr kumimoji="0" lang="fr-FR" sz="2800" b="1" i="0" u="none" strike="noStrike" kern="1200" cap="none" spc="-5" normalizeH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register</a:t>
            </a: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 the </a:t>
            </a:r>
            <a:r>
              <a:rPr kumimoji="0" lang="fr-FR" sz="2800" b="1" i="0" u="none" strike="noStrike" kern="1200" cap="none" spc="-5" normalizeH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result</a:t>
            </a: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 in File.txt   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en-US" sz="2000" spc="1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469" y="2362200"/>
            <a:ext cx="5818202" cy="28194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2363693"/>
            <a:ext cx="2408129" cy="288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71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40868"/>
            <a:ext cx="52552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8249" y="1126653"/>
            <a:ext cx="6995160" cy="4875693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355600" marR="0" lvl="0" indent="-343535" algn="l" defTabSz="914400" rtl="0" eaLnBrk="1" fontAlgn="auto" latinLnBrk="0" hangingPunct="1">
              <a:lnSpc>
                <a:spcPct val="100000"/>
              </a:lnSpc>
              <a:spcBef>
                <a:spcPts val="819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55600" algn="l"/>
                <a:tab pos="356235" algn="l"/>
              </a:tabLst>
              <a:defRPr/>
            </a:pPr>
            <a:r>
              <a:rPr kumimoji="0" lang="fr-FR" sz="2800" b="1" i="0" u="none" strike="noStrike" kern="1200" cap="none" spc="-5" normalizeH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Fill</a:t>
            </a: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 in the </a:t>
            </a:r>
            <a:r>
              <a:rPr kumimoji="0" lang="fr-FR" sz="2800" b="1" i="0" u="none" strike="noStrike" kern="1200" cap="none" spc="-5" normalizeH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Form</a:t>
            </a: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 (</a:t>
            </a:r>
            <a:r>
              <a:rPr kumimoji="0" lang="fr-FR" sz="2800" b="1" i="0" u="none" strike="noStrike" kern="1200" cap="none" spc="-5" normalizeH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Tunisian</a:t>
            </a: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 ID </a:t>
            </a:r>
            <a:r>
              <a:rPr kumimoji="0" lang="fr-FR" sz="2800" b="1" i="0" u="none" strike="noStrike" kern="1200" cap="none" spc="-5" normalizeH="0" noProof="0" dirty="0" err="1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card</a:t>
            </a: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) </a:t>
            </a: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  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354965" lvl="0" indent="-3429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endParaRPr lang="fr-FR" sz="2800" b="1" spc="-5" dirty="0" smtClean="0">
              <a:solidFill>
                <a:srgbClr val="375F92"/>
              </a:solidFill>
              <a:latin typeface="Palladio Uralic"/>
              <a:cs typeface="Palladio Uralic"/>
            </a:endParaRPr>
          </a:p>
          <a:p>
            <a:pPr marL="354965" lvl="0" indent="-3429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endParaRPr lang="fr-FR" sz="2800" b="1" spc="-5" dirty="0">
              <a:solidFill>
                <a:srgbClr val="375F92"/>
              </a:solidFill>
              <a:latin typeface="Palladio Uralic"/>
              <a:cs typeface="Palladio Uralic"/>
            </a:endParaRPr>
          </a:p>
          <a:p>
            <a:pPr marL="354965" lvl="0" indent="-3429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endParaRPr lang="fr-FR" sz="2800" b="1" spc="-5" dirty="0" smtClean="0">
              <a:solidFill>
                <a:srgbClr val="375F92"/>
              </a:solidFill>
              <a:latin typeface="Palladio Uralic"/>
              <a:cs typeface="Palladio Uralic"/>
            </a:endParaRPr>
          </a:p>
          <a:p>
            <a:pPr marL="354965" lvl="0" indent="-3429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endParaRPr lang="fr-FR" sz="2800" b="1" spc="-5" dirty="0">
              <a:solidFill>
                <a:srgbClr val="375F92"/>
              </a:solidFill>
              <a:latin typeface="Palladio Uralic"/>
              <a:cs typeface="Palladio Uralic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en-US" sz="2000" spc="1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1676400"/>
            <a:ext cx="4249594" cy="3204136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4442" y="1916102"/>
            <a:ext cx="3139712" cy="293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97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40868"/>
            <a:ext cx="52552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8249" y="1126653"/>
            <a:ext cx="6995160" cy="3695883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469265" marR="0" lvl="0" indent="-457200" algn="l" defTabSz="914400" rtl="0" eaLnBrk="1" fontAlgn="auto" latinLnBrk="0" hangingPunct="1">
              <a:lnSpc>
                <a:spcPct val="100000"/>
              </a:lnSpc>
              <a:spcBef>
                <a:spcPts val="81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kumimoji="0" lang="fr-FR" sz="2800" b="1" i="0" u="none" strike="noStrike" kern="1200" cap="none" spc="-5" normalizeH="0" noProof="0" dirty="0" smtClean="0">
                <a:ln>
                  <a:noFill/>
                </a:ln>
                <a:solidFill>
                  <a:srgbClr val="375F92"/>
                </a:solidFill>
                <a:effectLst/>
                <a:uLnTx/>
                <a:uFillTx/>
                <a:latin typeface="Palladio Uralic"/>
                <a:ea typeface="+mn-ea"/>
                <a:cs typeface="Palladio Uralic"/>
              </a:rPr>
              <a:t>Compare the 2 files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en-US" sz="2000" spc="1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3654" y="846135"/>
            <a:ext cx="2651257" cy="297524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4436" y="3900656"/>
            <a:ext cx="2771856" cy="2899042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0" y="2563747"/>
            <a:ext cx="3825572" cy="200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428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891" y="236220"/>
            <a:ext cx="3191256" cy="955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340868"/>
            <a:ext cx="52552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Extract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Data </a:t>
            </a:r>
            <a:r>
              <a:rPr lang="fr-FR" sz="3200" b="0" dirty="0" err="1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from</a:t>
            </a:r>
            <a:r>
              <a:rPr lang="fr-FR" sz="3200" b="0" dirty="0">
                <a:ln w="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  <a:latin typeface="Georgia"/>
                <a:cs typeface="Georgia"/>
              </a:rPr>
              <a:t> Image</a:t>
            </a:r>
            <a:endParaRPr sz="3200" dirty="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 marR="0" lvl="0" indent="0" algn="l" defTabSz="914400" rtl="0" eaLnBrk="1" fontAlgn="auto" latinLnBrk="0" hangingPunct="1">
              <a:lnSpc>
                <a:spcPts val="143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rlito"/>
                <a:ea typeface="+mn-ea"/>
              </a:rPr>
              <a:pPr marL="38100" marR="0" lvl="0" indent="0" algn="l" defTabSz="914400" rtl="0" eaLnBrk="1" fontAlgn="auto" latinLnBrk="0" hangingPunct="1">
                <a:lnSpc>
                  <a:spcPts val="143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rlito"/>
              <a:ea typeface="+mn-e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7200" y="1126653"/>
            <a:ext cx="8305800" cy="412677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469265" marR="0" lvl="0" indent="-457200" algn="l" defTabSz="914400" rtl="0" eaLnBrk="1" fontAlgn="auto" latinLnBrk="0" hangingPunct="1">
              <a:lnSpc>
                <a:spcPct val="100000"/>
              </a:lnSpc>
              <a:spcBef>
                <a:spcPts val="81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55600" algn="l"/>
                <a:tab pos="356235" algn="l"/>
              </a:tabLst>
              <a:defRPr/>
            </a:pPr>
            <a:r>
              <a:rPr lang="fr-FR" sz="2800" b="1" spc="-5" noProof="0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We</a:t>
            </a:r>
            <a:r>
              <a:rPr lang="fr-FR" sz="2800" b="1" spc="-5" noProof="0" dirty="0" smtClean="0">
                <a:solidFill>
                  <a:srgbClr val="375F92"/>
                </a:solidFill>
                <a:latin typeface="Palladio Uralic"/>
                <a:cs typeface="Palladio Uralic"/>
              </a:rPr>
              <a:t> do the </a:t>
            </a:r>
            <a:r>
              <a:rPr lang="fr-FR" sz="2800" b="1" spc="-5" noProof="0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same</a:t>
            </a:r>
            <a:r>
              <a:rPr lang="fr-FR" sz="2800" b="1" spc="-5" noProof="0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  <a:r>
              <a:rPr lang="fr-FR" sz="2800" b="1" spc="-5" noProof="0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approach</a:t>
            </a:r>
            <a:r>
              <a:rPr lang="fr-FR" sz="2800" b="1" spc="-5" noProof="0" dirty="0" smtClean="0">
                <a:solidFill>
                  <a:srgbClr val="375F92"/>
                </a:solidFill>
                <a:latin typeface="Palladio Uralic"/>
                <a:cs typeface="Palladio Uralic"/>
              </a:rPr>
              <a:t> for </a:t>
            </a:r>
            <a:r>
              <a:rPr lang="fr-FR" sz="2800" b="1" spc="-5" noProof="0" dirty="0" err="1" smtClean="0">
                <a:solidFill>
                  <a:srgbClr val="375F92"/>
                </a:solidFill>
                <a:latin typeface="Palladio Uralic"/>
                <a:cs typeface="Palladio Uralic"/>
              </a:rPr>
              <a:t>english</a:t>
            </a:r>
            <a:r>
              <a:rPr lang="fr-FR" sz="2800" b="1" spc="-5" noProof="0" dirty="0" smtClean="0">
                <a:solidFill>
                  <a:srgbClr val="375F92"/>
                </a:solidFill>
                <a:latin typeface="Palladio Uralic"/>
                <a:cs typeface="Palladio Uralic"/>
              </a:rPr>
              <a:t> ID and french ID </a:t>
            </a:r>
            <a:endParaRPr kumimoji="0" lang="fr-FR" sz="2800" b="1" i="0" u="none" strike="noStrike" kern="1200" cap="none" spc="-5" normalizeH="0" noProof="0" dirty="0" smtClean="0">
              <a:ln>
                <a:noFill/>
              </a:ln>
              <a:solidFill>
                <a:srgbClr val="375F92"/>
              </a:solidFill>
              <a:effectLst/>
              <a:uLnTx/>
              <a:uFillTx/>
              <a:latin typeface="Palladio Uralic"/>
              <a:ea typeface="+mn-ea"/>
              <a:cs typeface="Palladio Uralic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 smtClean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fr-FR" sz="1400" spc="-5" dirty="0">
              <a:solidFill>
                <a:prstClr val="black"/>
              </a:solidFill>
              <a:latin typeface="Palladio Uralic"/>
              <a:cs typeface="Georgia"/>
            </a:endParaRP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r>
              <a:rPr lang="fr-FR" sz="2800" b="1" spc="-5" dirty="0" smtClean="0">
                <a:solidFill>
                  <a:srgbClr val="375F92"/>
                </a:solidFill>
                <a:latin typeface="Palladio Uralic"/>
                <a:cs typeface="Palladio Uralic"/>
              </a:rPr>
              <a:t> </a:t>
            </a:r>
          </a:p>
          <a:p>
            <a:pPr marL="12065" lvl="0">
              <a:spcBef>
                <a:spcPts val="819"/>
              </a:spcBef>
              <a:tabLst>
                <a:tab pos="355600" algn="l"/>
                <a:tab pos="356235" algn="l"/>
              </a:tabLst>
              <a:defRPr/>
            </a:pPr>
            <a:endParaRPr lang="en-US" sz="2000" spc="1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5"/>
              </a:spcBef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cs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911" y="35191"/>
            <a:ext cx="1066892" cy="107298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2297567"/>
            <a:ext cx="3749365" cy="3680779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539" y="2334512"/>
            <a:ext cx="4692825" cy="295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52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2634</TotalTime>
  <Words>377</Words>
  <Application>Microsoft Office PowerPoint</Application>
  <PresentationFormat>Affichage à l'écran (4:3)</PresentationFormat>
  <Paragraphs>136</Paragraphs>
  <Slides>16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Carlito</vt:lpstr>
      <vt:lpstr>Georgia</vt:lpstr>
      <vt:lpstr>Lato</vt:lpstr>
      <vt:lpstr>LM Sans 8</vt:lpstr>
      <vt:lpstr>Palladio Uralic</vt:lpstr>
      <vt:lpstr>Wingdings</vt:lpstr>
      <vt:lpstr>Office Theme</vt:lpstr>
      <vt:lpstr>Extract Data from Image</vt:lpstr>
      <vt:lpstr>Présentation PowerPoint</vt:lpstr>
      <vt:lpstr>What is Optical Character Recognition (OCR)? </vt:lpstr>
      <vt:lpstr>Extract Data from Image</vt:lpstr>
      <vt:lpstr>Extract Data from Image</vt:lpstr>
      <vt:lpstr>Extract Data from Image</vt:lpstr>
      <vt:lpstr>Extract Data from Image</vt:lpstr>
      <vt:lpstr>Extract Data from Image</vt:lpstr>
      <vt:lpstr>Extract Data from Image</vt:lpstr>
      <vt:lpstr>Extract Data from Image</vt:lpstr>
      <vt:lpstr>Extract Data from Image</vt:lpstr>
      <vt:lpstr>Extract Data from Image</vt:lpstr>
      <vt:lpstr>Extract Data from Image</vt:lpstr>
      <vt:lpstr>Présentation PowerPoint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Utente</dc:creator>
  <cp:lastModifiedBy>LENOVO</cp:lastModifiedBy>
  <cp:revision>38</cp:revision>
  <dcterms:created xsi:type="dcterms:W3CDTF">2022-08-11T11:12:27Z</dcterms:created>
  <dcterms:modified xsi:type="dcterms:W3CDTF">2022-08-16T20:53:34Z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2020-04-22T00:00:00Z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2022-08-11T00:00:00Z</vt:filetime>
  </property>
</Properties>
</file>